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353" r:id="rId2"/>
    <p:sldId id="482" r:id="rId3"/>
    <p:sldId id="479" r:id="rId4"/>
    <p:sldId id="481" r:id="rId5"/>
    <p:sldId id="480" r:id="rId6"/>
    <p:sldId id="483" r:id="rId7"/>
    <p:sldId id="465" r:id="rId8"/>
    <p:sldId id="466" r:id="rId9"/>
    <p:sldId id="468" r:id="rId10"/>
    <p:sldId id="467" r:id="rId11"/>
    <p:sldId id="485" r:id="rId12"/>
    <p:sldId id="486" r:id="rId13"/>
    <p:sldId id="487" r:id="rId14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E46650E9-B3E2-4BFB-9DAB-6490B8293526}">
          <p14:sldIdLst>
            <p14:sldId id="353"/>
            <p14:sldId id="482"/>
            <p14:sldId id="479"/>
            <p14:sldId id="481"/>
            <p14:sldId id="480"/>
            <p14:sldId id="483"/>
            <p14:sldId id="465"/>
            <p14:sldId id="466"/>
            <p14:sldId id="468"/>
            <p14:sldId id="467"/>
            <p14:sldId id="485"/>
            <p14:sldId id="486"/>
            <p14:sldId id="4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Maria del Pilar Palacio Albor" initials="MdPPA" lastIdx="1" clrIdx="0">
    <p:extLst/>
  </p:cmAuthor>
  <p:cmAuthor id="4" name="Nora Ceballos Ricalde" initials="NCR" lastIdx="1" clrIdx="1">
    <p:extLst>
      <p:ext uri="{19B8F6BF-5375-455C-9EA6-DF929625EA0E}">
        <p15:presenceInfo xmlns:p15="http://schemas.microsoft.com/office/powerpoint/2012/main" userId="S-1-5-21-355360352-1089600360-1965513664-68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763"/>
    <a:srgbClr val="ED7D31"/>
    <a:srgbClr val="A9D18F"/>
    <a:srgbClr val="240489"/>
    <a:srgbClr val="89FFFF"/>
    <a:srgbClr val="FFFF40"/>
    <a:srgbClr val="8908C0"/>
    <a:srgbClr val="A5A5A5"/>
    <a:srgbClr val="4C5549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03" y="45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2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Clasificación de la</a:t>
            </a:r>
            <a:r>
              <a:rPr lang="es-ES" sz="18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Captación de</a:t>
            </a:r>
            <a:r>
              <a:rPr lang="es-E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Ingresos </a:t>
            </a: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al</a:t>
            </a:r>
            <a:r>
              <a:rPr lang="es-ES" sz="18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800" b="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31 de agosto </a:t>
            </a:r>
            <a:r>
              <a:rPr lang="es-ES" sz="18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de 2018</a:t>
            </a:r>
            <a:endParaRPr lang="es-ES" sz="1800" b="1" baseline="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s-ES" sz="18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(Cifras en Millones de pesos)</a:t>
            </a:r>
            <a:endParaRPr lang="es-ES" sz="18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2662574052339363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4681478142419743"/>
          <c:y val="0.19422897177271878"/>
          <c:w val="0.22195536549025324"/>
          <c:h val="0.67898734642503755"/>
        </c:manualLayout>
      </c:layout>
      <c:pieChart>
        <c:varyColors val="1"/>
        <c:ser>
          <c:idx val="0"/>
          <c:order val="0"/>
          <c:tx>
            <c:strRef>
              <c:f>Hoja1!$B$16</c:f>
              <c:strCache>
                <c:ptCount val="1"/>
                <c:pt idx="0">
                  <c:v>Ingresos 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07-4D56-9F07-EA0EDAA10F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07-4D56-9F07-EA0EDAA10F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07-4D56-9F07-EA0EDAA10F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07-4D56-9F07-EA0EDAA10F4D}"/>
              </c:ext>
            </c:extLst>
          </c:dPt>
          <c:dLbls>
            <c:dLbl>
              <c:idx val="0"/>
              <c:layout>
                <c:manualLayout>
                  <c:x val="-5.4126232784429976E-2"/>
                  <c:y val="-0.214578972050438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solidFill>
                          <a:sysClr val="windowText" lastClr="000000"/>
                        </a:solidFill>
                      </a:rPr>
                      <a:t>1,053.3</a:t>
                    </a:r>
                    <a:endParaRPr lang="en-US" sz="1400" b="1" dirty="0">
                      <a:solidFill>
                        <a:sysClr val="windowText" lastClr="000000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1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107-4D56-9F07-EA0EDAA10F4D}"/>
                </c:ext>
              </c:extLst>
            </c:dLbl>
            <c:dLbl>
              <c:idx val="1"/>
              <c:layout>
                <c:manualLayout>
                  <c:x val="-3.1785753451934171E-2"/>
                  <c:y val="2.288669199907341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>
                        <a:solidFill>
                          <a:sysClr val="windowText" lastClr="000000"/>
                        </a:solidFill>
                      </a:rPr>
                      <a:t>59.5</a:t>
                    </a:r>
                  </a:p>
                </c:rich>
              </c:tx>
              <c:numFmt formatCode="#,##0" sourceLinked="0"/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accentBorderCallout2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6107-4D56-9F07-EA0EDAA10F4D}"/>
                </c:ext>
              </c:extLst>
            </c:dLbl>
            <c:dLbl>
              <c:idx val="2"/>
              <c:layout>
                <c:manualLayout>
                  <c:x val="-3.5738574117539661E-2"/>
                  <c:y val="-9.403948743428954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37.9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07-4D56-9F07-EA0EDAA10F4D}"/>
                </c:ext>
              </c:extLst>
            </c:dLbl>
            <c:dLbl>
              <c:idx val="3"/>
              <c:layout>
                <c:manualLayout>
                  <c:x val="7.0958763932279919E-3"/>
                  <c:y val="-7.023876314224074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42.8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07-4D56-9F07-EA0EDAA10F4D}"/>
                </c:ext>
              </c:extLst>
            </c:dLbl>
            <c:numFmt formatCode="#,##0" sourceLinked="0"/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1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Hoja1!$A$17:$A$20</c:f>
              <c:strCache>
                <c:ptCount val="4"/>
                <c:pt idx="0">
                  <c:v>Supervisión (88%)</c:v>
                </c:pt>
                <c:pt idx="1">
                  <c:v>Expedición (5%)</c:v>
                </c:pt>
                <c:pt idx="2">
                  <c:v>Modificación (3%)</c:v>
                </c:pt>
                <c:pt idx="3">
                  <c:v>Otros* (4%)</c:v>
                </c:pt>
              </c:strCache>
            </c:strRef>
          </c:cat>
          <c:val>
            <c:numRef>
              <c:f>Hoja1!$B$17:$B$20</c:f>
              <c:numCache>
                <c:formatCode>_-* #,##0\ _€_-;\-* #,##0\ _€_-;_-* "-"??\ _€_-;_-@_-</c:formatCode>
                <c:ptCount val="4"/>
                <c:pt idx="0">
                  <c:v>1053263507</c:v>
                </c:pt>
                <c:pt idx="1">
                  <c:v>59517186</c:v>
                </c:pt>
                <c:pt idx="2">
                  <c:v>37949733</c:v>
                </c:pt>
                <c:pt idx="3">
                  <c:v>42861796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07-4D56-9F07-EA0EDAA10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36779403756593543"/>
          <c:w val="0.12607542518200721"/>
          <c:h val="0.351359178807114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03284531770111"/>
          <c:y val="0.25117169949834561"/>
          <c:w val="0.46068909230869109"/>
          <c:h val="0.65590275613716142"/>
        </c:manualLayout>
      </c:layout>
      <c:pieChart>
        <c:varyColors val="1"/>
        <c:ser>
          <c:idx val="0"/>
          <c:order val="0"/>
          <c:tx>
            <c:strRef>
              <c:f>Hoja1!$B$39</c:f>
              <c:strCache>
                <c:ptCount val="1"/>
                <c:pt idx="0">
                  <c:v>Ingresos</c:v>
                </c:pt>
              </c:strCache>
            </c:strRef>
          </c:tx>
          <c:explosion val="6"/>
          <c:dPt>
            <c:idx val="0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36-45EB-A437-765C6EE78888}"/>
              </c:ext>
            </c:extLst>
          </c:dPt>
          <c:dPt>
            <c:idx val="1"/>
            <c:bubble3D val="0"/>
            <c:explosion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36-45EB-A437-765C6EE78888}"/>
              </c:ext>
            </c:extLst>
          </c:dPt>
          <c:dPt>
            <c:idx val="2"/>
            <c:bubble3D val="0"/>
            <c:explosion val="3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36-45EB-A437-765C6EE78888}"/>
              </c:ext>
            </c:extLst>
          </c:dPt>
          <c:dPt>
            <c:idx val="3"/>
            <c:bubble3D val="0"/>
            <c:explosion val="3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36-45EB-A437-765C6EE78888}"/>
              </c:ext>
            </c:extLst>
          </c:dPt>
          <c:dPt>
            <c:idx val="4"/>
            <c:bubble3D val="0"/>
            <c:explosion val="4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36-45EB-A437-765C6EE78888}"/>
              </c:ext>
            </c:extLst>
          </c:dPt>
          <c:dLbls>
            <c:dLbl>
              <c:idx val="0"/>
              <c:layout>
                <c:manualLayout>
                  <c:x val="-0.13339714161171551"/>
                  <c:y val="6.783544322153101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484.8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36-45EB-A437-765C6EE78888}"/>
                </c:ext>
              </c:extLst>
            </c:dLbl>
            <c:dLbl>
              <c:idx val="1"/>
              <c:layout>
                <c:manualLayout>
                  <c:x val="7.7911577307253552E-2"/>
                  <c:y val="-0.1656078073113788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404,5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36-45EB-A437-765C6EE78888}"/>
                </c:ext>
              </c:extLst>
            </c:dLbl>
            <c:dLbl>
              <c:idx val="2"/>
              <c:layout>
                <c:manualLayout>
                  <c:x val="-1.3691234708735657E-2"/>
                  <c:y val="-4.009918649671553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145.5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936-45EB-A437-765C6EE78888}"/>
                </c:ext>
              </c:extLst>
            </c:dLbl>
            <c:dLbl>
              <c:idx val="3"/>
              <c:layout>
                <c:manualLayout>
                  <c:x val="-1.803641152629773E-2"/>
                  <c:y val="1.57535418569916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136.4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36-45EB-A437-765C6EE78888}"/>
                </c:ext>
              </c:extLst>
            </c:dLbl>
            <c:dLbl>
              <c:idx val="4"/>
              <c:layout>
                <c:manualLayout>
                  <c:x val="-5.1163480889977958E-3"/>
                  <c:y val="-1.476573715578370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22,3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936-45EB-A437-765C6EE78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Hoja1!$A$40:$A$44</c:f>
              <c:strCache>
                <c:ptCount val="5"/>
                <c:pt idx="0">
                  <c:v>Petrolíferos (41%)</c:v>
                </c:pt>
                <c:pt idx="1">
                  <c:v>Electricidad (34%)</c:v>
                </c:pt>
                <c:pt idx="2">
                  <c:v>Gas Licuado de Petróleo (12%)</c:v>
                </c:pt>
                <c:pt idx="3">
                  <c:v>gas natural (11%)</c:v>
                </c:pt>
                <c:pt idx="4">
                  <c:v>Otros* (2%)</c:v>
                </c:pt>
              </c:strCache>
            </c:strRef>
          </c:cat>
          <c:val>
            <c:numRef>
              <c:f>Hoja1!$B$40:$B$44</c:f>
              <c:numCache>
                <c:formatCode>#,##0</c:formatCode>
                <c:ptCount val="5"/>
                <c:pt idx="0">
                  <c:v>484808216</c:v>
                </c:pt>
                <c:pt idx="1">
                  <c:v>404564043</c:v>
                </c:pt>
                <c:pt idx="2">
                  <c:v>145507614</c:v>
                </c:pt>
                <c:pt idx="3">
                  <c:v>136417035</c:v>
                </c:pt>
                <c:pt idx="4">
                  <c:v>22295314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936-45EB-A437-765C6EE7888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8.0996914977089968E-2"/>
          <c:y val="0.39510731392394072"/>
          <c:w val="0.33148419168452004"/>
          <c:h val="0.333018662722408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32129467510959E-2"/>
          <c:y val="2.4832672758166918E-2"/>
          <c:w val="0.97374429309563237"/>
          <c:h val="0.87533085788737175"/>
        </c:manualLayout>
      </c:layout>
      <c:lineChart>
        <c:grouping val="stack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Ingresos DPA´S (millones de pesos)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7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91A-41AC-B7C9-ECEE4B150422}"/>
              </c:ext>
            </c:extLst>
          </c:dPt>
          <c:dLbls>
            <c:dLbl>
              <c:idx val="0"/>
              <c:layout>
                <c:manualLayout>
                  <c:x val="-3.6423493038249176E-2"/>
                  <c:y val="-6.27881917706976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001238923549848E-2"/>
                      <c:h val="6.61791815298794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91A-41AC-B7C9-ECEE4B150422}"/>
                </c:ext>
              </c:extLst>
            </c:dLbl>
            <c:dLbl>
              <c:idx val="1"/>
              <c:layout>
                <c:manualLayout>
                  <c:x val="-4.133792231582982E-2"/>
                  <c:y val="-8.84914411180569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1A-41AC-B7C9-ECEE4B150422}"/>
                </c:ext>
              </c:extLst>
            </c:dLbl>
            <c:dLbl>
              <c:idx val="2"/>
              <c:layout>
                <c:manualLayout>
                  <c:x val="-4.397865349966646E-2"/>
                  <c:y val="-7.2862292213473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1A-41AC-B7C9-ECEE4B1504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Hoja1!$A$4:$A$11</c:f>
              <c:strCach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
(Ene-Ago)</c:v>
                </c:pt>
                <c:pt idx="7">
                  <c:v>2018
(Proyección)</c:v>
                </c:pt>
              </c:strCache>
            </c:strRef>
          </c:cat>
          <c:val>
            <c:numRef>
              <c:f>Hoja1!$B$4:$B$11</c:f>
              <c:numCache>
                <c:formatCode>_-* #,##0.0\ _€_-;\-* #,##0.0\ _€_-;_-* "-"??\ _€_-;_-@_-</c:formatCode>
                <c:ptCount val="8"/>
                <c:pt idx="0">
                  <c:v>206.2</c:v>
                </c:pt>
                <c:pt idx="1">
                  <c:v>194.9</c:v>
                </c:pt>
                <c:pt idx="2">
                  <c:v>261</c:v>
                </c:pt>
                <c:pt idx="3">
                  <c:v>897.8</c:v>
                </c:pt>
                <c:pt idx="4">
                  <c:v>1010.5</c:v>
                </c:pt>
                <c:pt idx="5">
                  <c:v>1197.9000000000001</c:v>
                </c:pt>
                <c:pt idx="6">
                  <c:v>1193.5</c:v>
                </c:pt>
                <c:pt idx="7">
                  <c:v>1334.5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91A-41AC-B7C9-ECEE4B150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4454328"/>
        <c:axId val="614452688"/>
      </c:lineChart>
      <c:catAx>
        <c:axId val="614454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4452688"/>
        <c:crosses val="autoZero"/>
        <c:auto val="1"/>
        <c:lblAlgn val="ctr"/>
        <c:lblOffset val="100"/>
        <c:noMultiLvlLbl val="0"/>
      </c:catAx>
      <c:valAx>
        <c:axId val="614452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\ _€_-;\-* #,##0.0\ _€_-;_-* &quot;-&quot;??\ _€_-;_-@_-" sourceLinked="1"/>
        <c:majorTickMark val="out"/>
        <c:minorTickMark val="none"/>
        <c:tickLblPos val="nextTo"/>
        <c:crossAx val="614454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CA761F-0188-4657-A89A-0A191CC448D3}" type="doc">
      <dgm:prSet loTypeId="urn:microsoft.com/office/officeart/2008/layout/VerticalCurvedList" loCatId="list" qsTypeId="urn:microsoft.com/office/officeart/2005/8/quickstyle/3d2" qsCatId="3D" csTypeId="urn:microsoft.com/office/officeart/2005/8/colors/accent5_3" csCatId="accent5" phldr="1"/>
      <dgm:spPr/>
      <dgm:t>
        <a:bodyPr/>
        <a:lstStyle/>
        <a:p>
          <a:endParaRPr lang="es-MX"/>
        </a:p>
      </dgm:t>
    </dgm:pt>
    <dgm:pt modelId="{D3430D79-B2E4-4EF4-B9C3-DA1FFA11E5F2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MX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Finales de 2014, establecimiento de nuevas atribuciones </a:t>
          </a:r>
          <a:r>
            <a:rPr lang="es-MX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 la Comisión Reguladora de Energía (CRE) que le permitieron otorgar servicios adicionales a los que ya prestaba</a:t>
          </a:r>
          <a:r>
            <a:rPr lang="es-MX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.</a:t>
          </a:r>
          <a:endParaRPr lang="es-MX" sz="1600" b="1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8BF177D8-B394-4D72-905C-3E17B91A3687}" type="sibTrans" cxnId="{1F4E626B-47E6-4638-9CC0-B0383B67AB87}">
      <dgm:prSet/>
      <dgm:spPr/>
      <dgm:t>
        <a:bodyPr/>
        <a:lstStyle/>
        <a:p>
          <a:endParaRPr lang="es-MX" sz="1200" b="1">
            <a:solidFill>
              <a:schemeClr val="bg1"/>
            </a:solidFill>
            <a:latin typeface="Soberana Sans" panose="02000000000000000000" pitchFamily="50" charset="0"/>
          </a:endParaRPr>
        </a:p>
      </dgm:t>
    </dgm:pt>
    <dgm:pt modelId="{CE4F3E67-2A91-410A-AC85-2ECC56ECCEC5}" type="parTrans" cxnId="{1F4E626B-47E6-4638-9CC0-B0383B67AB87}">
      <dgm:prSet/>
      <dgm:spPr/>
      <dgm:t>
        <a:bodyPr/>
        <a:lstStyle/>
        <a:p>
          <a:endParaRPr lang="es-MX" sz="1200" b="1">
            <a:solidFill>
              <a:schemeClr val="bg1"/>
            </a:solidFill>
            <a:latin typeface="Soberana Sans" panose="02000000000000000000" pitchFamily="50" charset="0"/>
          </a:endParaRPr>
        </a:p>
      </dgm:t>
    </dgm:pt>
    <dgm:pt modelId="{521DAC1E-8C5E-430F-A752-964DC37A01EB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es-MX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DERECHOS:  </a:t>
          </a:r>
          <a:r>
            <a:rPr lang="es-MX" sz="17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Contenidos en la </a:t>
          </a:r>
          <a:r>
            <a:rPr lang="es-MX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Ley Federal de Derechos</a:t>
          </a:r>
          <a:r>
            <a:rPr lang="es-MX" sz="17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.</a:t>
          </a:r>
        </a:p>
        <a:p>
          <a:pPr algn="just"/>
          <a:r>
            <a:rPr lang="es-MX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APROVECHAMIENTOS</a:t>
          </a:r>
          <a:r>
            <a:rPr lang="es-MX" sz="17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: Contenidos en los </a:t>
          </a:r>
          <a:r>
            <a:rPr lang="es-MX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oficios de autorización </a:t>
          </a:r>
          <a:r>
            <a:rPr lang="es-MX" sz="17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que emite la Unidad de Política de Ingresos No Tributarios (UPINT) de la SHCP, en términos del </a:t>
          </a:r>
          <a:r>
            <a:rPr lang="es-MX" sz="17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artículo 10 de la Ley de Ingresos de la Federación (LIF)</a:t>
          </a:r>
          <a:r>
            <a:rPr lang="es-MX" sz="17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 para el Ejercicio Fiscal correspondiente</a:t>
          </a:r>
          <a:r>
            <a:rPr lang="es-MX" sz="17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.</a:t>
          </a:r>
          <a:endParaRPr lang="es-MX" sz="1700" b="1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6A508A04-551B-4EDC-88ED-3DD2B1127C22}" type="parTrans" cxnId="{EF74E8DA-034E-44F8-81B9-E3B691A392C0}">
      <dgm:prSet/>
      <dgm:spPr/>
      <dgm:t>
        <a:bodyPr/>
        <a:lstStyle/>
        <a:p>
          <a:endParaRPr lang="en-US" sz="1600"/>
        </a:p>
      </dgm:t>
    </dgm:pt>
    <dgm:pt modelId="{41A9416E-AA5C-41A3-A83F-D7479CDE3556}" type="sibTrans" cxnId="{EF74E8DA-034E-44F8-81B9-E3B691A392C0}">
      <dgm:prSet/>
      <dgm:spPr/>
      <dgm:t>
        <a:bodyPr/>
        <a:lstStyle/>
        <a:p>
          <a:endParaRPr lang="en-US" sz="1600"/>
        </a:p>
      </dgm:t>
    </dgm:pt>
    <dgm:pt modelId="{9117D576-82A0-41D9-B8CB-69E4CE486E97}">
      <dgm:prSet custT="1"/>
      <dgm:spPr>
        <a:solidFill>
          <a:schemeClr val="accent1">
            <a:lumMod val="40000"/>
            <a:lumOff val="60000"/>
          </a:schemeClr>
        </a:solidFill>
        <a:effectLst/>
        <a:scene3d>
          <a:camera prst="orthographicFront"/>
          <a:lightRig rig="threePt" dir="t">
            <a:rot lat="0" lon="0" rev="7500000"/>
          </a:lightRig>
        </a:scene3d>
      </dgm:spPr>
      <dgm:t>
        <a:bodyPr/>
        <a:lstStyle/>
        <a:p>
          <a:pPr algn="just"/>
          <a:r>
            <a:rPr lang="es-MX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 partir de </a:t>
          </a:r>
          <a:r>
            <a:rPr lang="es-MX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2015 deja de operar como órgano desconcentrado </a:t>
          </a:r>
          <a:r>
            <a:rPr lang="es-MX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 la Secretaría de Energía (SENER) y se convierte en Órgano Regulador Coordinado en Materia Energética  - </a:t>
          </a:r>
          <a:r>
            <a:rPr lang="es-MX" sz="1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Ramo Administrativo R-45</a:t>
          </a:r>
          <a:r>
            <a:rPr lang="es-MX" sz="18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.</a:t>
          </a:r>
          <a:endParaRPr lang="es-MX" sz="1800" b="0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2118AE58-FE6E-41AE-BE67-4FD1E6078374}" type="parTrans" cxnId="{EFD3EBE3-3468-45E2-8A68-FBF76B525791}">
      <dgm:prSet/>
      <dgm:spPr/>
      <dgm:t>
        <a:bodyPr/>
        <a:lstStyle/>
        <a:p>
          <a:endParaRPr lang="en-US" sz="1600"/>
        </a:p>
      </dgm:t>
    </dgm:pt>
    <dgm:pt modelId="{013FEEEB-AE5F-4BE3-A628-F78BA9211C59}" type="sibTrans" cxnId="{EFD3EBE3-3468-45E2-8A68-FBF76B525791}">
      <dgm:prSet/>
      <dgm:spPr/>
      <dgm:t>
        <a:bodyPr/>
        <a:lstStyle/>
        <a:p>
          <a:endParaRPr lang="en-US" sz="1600"/>
        </a:p>
      </dgm:t>
    </dgm:pt>
    <dgm:pt modelId="{53658DE0-5D51-405C-8E0E-82179B48B17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es-MX" sz="16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Artículo Décimo Segundo Transitorio del “</a:t>
          </a:r>
          <a:r>
            <a:rPr lang="es-MX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Decreto por el que se reforman y adicionan diversas disposiciones de la Constitución Política de los Estados Unidos Mexicanos, en Materia de Energía</a:t>
          </a:r>
          <a:r>
            <a:rPr lang="es-MX" sz="16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”, establece que la Comisión Reguladora de Energía, </a:t>
          </a:r>
          <a:r>
            <a:rPr lang="es-MX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podrá disponer de los ingresos </a:t>
          </a:r>
          <a:r>
            <a:rPr lang="es-MX" sz="16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derivados de las contribuciones y aprovechamientos que la ley establezca por sus servicios en la emisión y administración de los permisos y autorizaciones, así como por los servicios que correspondan conforme a sus atribuciones, </a:t>
          </a:r>
          <a:r>
            <a:rPr lang="es-MX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para financiar un presupuesto total que le permita cumplir con sus atribuciones</a:t>
          </a:r>
          <a:r>
            <a:rPr lang="es-MX" sz="1600" b="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.</a:t>
          </a:r>
          <a:endParaRPr lang="es-MX" sz="1600" b="0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23F75DFB-0E76-4EF5-A05C-F3657BBA2773}" type="sibTrans" cxnId="{91CB1A99-B3B7-4AAE-848E-110F301C9BFF}">
      <dgm:prSet/>
      <dgm:spPr/>
      <dgm:t>
        <a:bodyPr/>
        <a:lstStyle/>
        <a:p>
          <a:endParaRPr lang="en-US" sz="1600"/>
        </a:p>
      </dgm:t>
    </dgm:pt>
    <dgm:pt modelId="{FDDFF539-8A96-45B8-A299-15EBA07F7659}" type="parTrans" cxnId="{91CB1A99-B3B7-4AAE-848E-110F301C9BFF}">
      <dgm:prSet/>
      <dgm:spPr/>
      <dgm:t>
        <a:bodyPr/>
        <a:lstStyle/>
        <a:p>
          <a:endParaRPr lang="en-US" sz="1600"/>
        </a:p>
      </dgm:t>
    </dgm:pt>
    <dgm:pt modelId="{28E01918-0214-433D-BA05-456C2015A0D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es-MX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Artículo 34 de la Ley de los Órganos Reguladores Coordinados en Materia Energética establece que las personas que reciban supervisión, regulación y servicios por parte de la CRE, deberán cubrir los derechos y aprovechamientos correspondientes</a:t>
          </a:r>
          <a:r>
            <a:rPr lang="es-MX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.</a:t>
          </a:r>
          <a:endParaRPr lang="es-MX" sz="1600" b="1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gm:t>
    </dgm:pt>
    <dgm:pt modelId="{2FD208E8-4E78-44C7-A3EB-B8ED845588A5}" type="parTrans" cxnId="{E64EAB82-E273-461E-B5F3-2003040AEFEA}">
      <dgm:prSet/>
      <dgm:spPr/>
      <dgm:t>
        <a:bodyPr/>
        <a:lstStyle/>
        <a:p>
          <a:endParaRPr lang="es-ES"/>
        </a:p>
      </dgm:t>
    </dgm:pt>
    <dgm:pt modelId="{CD9B368D-28AC-4F57-A469-42068153A19D}" type="sibTrans" cxnId="{E64EAB82-E273-461E-B5F3-2003040AEFEA}">
      <dgm:prSet/>
      <dgm:spPr/>
      <dgm:t>
        <a:bodyPr/>
        <a:lstStyle/>
        <a:p>
          <a:endParaRPr lang="es-ES"/>
        </a:p>
      </dgm:t>
    </dgm:pt>
    <dgm:pt modelId="{CF0F35DA-E669-4DD4-BB0E-2E5E27316BE0}" type="pres">
      <dgm:prSet presAssocID="{4DCA761F-0188-4657-A89A-0A191CC448D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17BAEEA-44CF-4BC2-BB59-4FDB95090CEE}" type="pres">
      <dgm:prSet presAssocID="{4DCA761F-0188-4657-A89A-0A191CC448D3}" presName="Name1" presStyleCnt="0"/>
      <dgm:spPr/>
      <dgm:t>
        <a:bodyPr/>
        <a:lstStyle/>
        <a:p>
          <a:endParaRPr lang="en-US"/>
        </a:p>
      </dgm:t>
    </dgm:pt>
    <dgm:pt modelId="{3038A64B-27D5-4BCE-A524-5F756388802B}" type="pres">
      <dgm:prSet presAssocID="{4DCA761F-0188-4657-A89A-0A191CC448D3}" presName="cycle" presStyleCnt="0"/>
      <dgm:spPr/>
      <dgm:t>
        <a:bodyPr/>
        <a:lstStyle/>
        <a:p>
          <a:endParaRPr lang="en-US"/>
        </a:p>
      </dgm:t>
    </dgm:pt>
    <dgm:pt modelId="{62F76F72-3957-4855-B6EA-4297D84A4100}" type="pres">
      <dgm:prSet presAssocID="{4DCA761F-0188-4657-A89A-0A191CC448D3}" presName="srcNode" presStyleLbl="node1" presStyleIdx="0" presStyleCnt="5"/>
      <dgm:spPr/>
      <dgm:t>
        <a:bodyPr/>
        <a:lstStyle/>
        <a:p>
          <a:endParaRPr lang="en-US"/>
        </a:p>
      </dgm:t>
    </dgm:pt>
    <dgm:pt modelId="{1D08F3DD-1469-4FFC-9E1C-BB65366F69CE}" type="pres">
      <dgm:prSet presAssocID="{4DCA761F-0188-4657-A89A-0A191CC448D3}" presName="conn" presStyleLbl="parChTrans1D2" presStyleIdx="0" presStyleCnt="1"/>
      <dgm:spPr/>
      <dgm:t>
        <a:bodyPr/>
        <a:lstStyle/>
        <a:p>
          <a:endParaRPr lang="en-US"/>
        </a:p>
      </dgm:t>
    </dgm:pt>
    <dgm:pt modelId="{0FC91246-7C35-47D6-8D43-88E6F37FCC4C}" type="pres">
      <dgm:prSet presAssocID="{4DCA761F-0188-4657-A89A-0A191CC448D3}" presName="extraNode" presStyleLbl="node1" presStyleIdx="0" presStyleCnt="5"/>
      <dgm:spPr/>
      <dgm:t>
        <a:bodyPr/>
        <a:lstStyle/>
        <a:p>
          <a:endParaRPr lang="en-US"/>
        </a:p>
      </dgm:t>
    </dgm:pt>
    <dgm:pt modelId="{0022D5FA-39B1-4C4C-ADD0-29EE5B4BDA93}" type="pres">
      <dgm:prSet presAssocID="{4DCA761F-0188-4657-A89A-0A191CC448D3}" presName="dstNode" presStyleLbl="node1" presStyleIdx="0" presStyleCnt="5"/>
      <dgm:spPr/>
      <dgm:t>
        <a:bodyPr/>
        <a:lstStyle/>
        <a:p>
          <a:endParaRPr lang="en-US"/>
        </a:p>
      </dgm:t>
    </dgm:pt>
    <dgm:pt modelId="{8DE3700B-E2E5-4631-A78B-F78490E39126}" type="pres">
      <dgm:prSet presAssocID="{D3430D79-B2E4-4EF4-B9C3-DA1FFA11E5F2}" presName="text_1" presStyleLbl="node1" presStyleIdx="0" presStyleCnt="5" custLinFactNeighborX="3393" custLinFactNeighborY="-3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3D037-8785-4902-B47C-B3A02FF0DA2E}" type="pres">
      <dgm:prSet presAssocID="{D3430D79-B2E4-4EF4-B9C3-DA1FFA11E5F2}" presName="accent_1" presStyleCnt="0"/>
      <dgm:spPr/>
      <dgm:t>
        <a:bodyPr/>
        <a:lstStyle/>
        <a:p>
          <a:endParaRPr lang="en-US"/>
        </a:p>
      </dgm:t>
    </dgm:pt>
    <dgm:pt modelId="{4B78B195-B3D3-4BC0-9D1F-FD6863673EA8}" type="pres">
      <dgm:prSet presAssocID="{D3430D79-B2E4-4EF4-B9C3-DA1FFA11E5F2}" presName="accentRepeatNode" presStyleLbl="solidFgAcc1" presStyleIdx="0" presStyleCnt="5" custLinFactNeighborX="-2929" custLinFactNeighborY="-5000"/>
      <dgm:spPr/>
      <dgm:t>
        <a:bodyPr/>
        <a:lstStyle/>
        <a:p>
          <a:endParaRPr lang="en-US"/>
        </a:p>
      </dgm:t>
    </dgm:pt>
    <dgm:pt modelId="{3AF9C56C-D3E8-4CE1-B5B2-C39A161EC4B0}" type="pres">
      <dgm:prSet presAssocID="{9117D576-82A0-41D9-B8CB-69E4CE486E97}" presName="text_2" presStyleLbl="node1" presStyleIdx="1" presStyleCnt="5" custScaleX="101400" custScaleY="83797" custLinFactNeighborY="-19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BB64BE-8ABB-4A0D-BB38-6333F395DF4C}" type="pres">
      <dgm:prSet presAssocID="{9117D576-82A0-41D9-B8CB-69E4CE486E97}" presName="accent_2" presStyleCnt="0"/>
      <dgm:spPr/>
      <dgm:t>
        <a:bodyPr/>
        <a:lstStyle/>
        <a:p>
          <a:endParaRPr lang="en-US"/>
        </a:p>
      </dgm:t>
    </dgm:pt>
    <dgm:pt modelId="{2F3B0999-8D8D-450D-990B-B4536C0FEEBB}" type="pres">
      <dgm:prSet presAssocID="{9117D576-82A0-41D9-B8CB-69E4CE486E97}" presName="accentRepeatNode" presStyleLbl="solidFgAcc1" presStyleIdx="1" presStyleCnt="5" custLinFactNeighborX="-7636" custLinFactNeighborY="-9997"/>
      <dgm:spPr/>
      <dgm:t>
        <a:bodyPr/>
        <a:lstStyle/>
        <a:p>
          <a:endParaRPr lang="en-US"/>
        </a:p>
      </dgm:t>
    </dgm:pt>
    <dgm:pt modelId="{38B16B3E-825C-48CF-917E-2EEAB9DF6391}" type="pres">
      <dgm:prSet presAssocID="{53658DE0-5D51-405C-8E0E-82179B48B17E}" presName="text_3" presStyleLbl="node1" presStyleIdx="2" presStyleCnt="5" custScaleX="100916" custScaleY="191064" custLinFactNeighborX="489" custLinFactNeighborY="1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84EC4F-2C0B-42F3-B7FA-7F6608625771}" type="pres">
      <dgm:prSet presAssocID="{53658DE0-5D51-405C-8E0E-82179B48B17E}" presName="accent_3" presStyleCnt="0"/>
      <dgm:spPr/>
      <dgm:t>
        <a:bodyPr/>
        <a:lstStyle/>
        <a:p>
          <a:endParaRPr lang="en-US"/>
        </a:p>
      </dgm:t>
    </dgm:pt>
    <dgm:pt modelId="{17398F40-6F7F-42F3-9325-58F19C88A61F}" type="pres">
      <dgm:prSet presAssocID="{53658DE0-5D51-405C-8E0E-82179B48B17E}" presName="accentRepeatNode" presStyleLbl="solidFgAcc1" presStyleIdx="2" presStyleCnt="5" custScaleX="100527" custScaleY="100817"/>
      <dgm:spPr/>
      <dgm:t>
        <a:bodyPr/>
        <a:lstStyle/>
        <a:p>
          <a:endParaRPr lang="en-US"/>
        </a:p>
      </dgm:t>
    </dgm:pt>
    <dgm:pt modelId="{3EACC9D0-2FC5-4C5C-B329-9F9A11B6E0F2}" type="pres">
      <dgm:prSet presAssocID="{28E01918-0214-433D-BA05-456C2015A0D2}" presName="text_4" presStyleLbl="node1" presStyleIdx="3" presStyleCnt="5" custScaleX="100705" custScaleY="97950" custLinFactNeighborX="530" custLinFactNeighborY="146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4C8078-8986-49D2-9A41-AB5B76782D2B}" type="pres">
      <dgm:prSet presAssocID="{28E01918-0214-433D-BA05-456C2015A0D2}" presName="accent_4" presStyleCnt="0"/>
      <dgm:spPr/>
    </dgm:pt>
    <dgm:pt modelId="{9A07FF37-FFC0-496E-A2CD-F8922DD330EF}" type="pres">
      <dgm:prSet presAssocID="{28E01918-0214-433D-BA05-456C2015A0D2}" presName="accentRepeatNode" presStyleLbl="solidFgAcc1" presStyleIdx="3" presStyleCnt="5" custLinFactNeighborY="13596"/>
      <dgm:spPr/>
      <dgm:t>
        <a:bodyPr/>
        <a:lstStyle/>
        <a:p>
          <a:endParaRPr lang="es-ES"/>
        </a:p>
      </dgm:t>
    </dgm:pt>
    <dgm:pt modelId="{3486650D-31CF-4120-A982-9CDC0A8907FD}" type="pres">
      <dgm:prSet presAssocID="{521DAC1E-8C5E-430F-A752-964DC37A01EB}" presName="text_5" presStyleLbl="node1" presStyleIdx="4" presStyleCnt="5" custScaleX="100447" custScaleY="156651" custLinFactNeighborX="850" custLinFactNeighborY="99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604CB7-7F0C-4FE0-AD08-689021E52475}" type="pres">
      <dgm:prSet presAssocID="{521DAC1E-8C5E-430F-A752-964DC37A01EB}" presName="accent_5" presStyleCnt="0"/>
      <dgm:spPr/>
    </dgm:pt>
    <dgm:pt modelId="{8E500151-8692-4DDC-A16A-7141FB293B93}" type="pres">
      <dgm:prSet presAssocID="{521DAC1E-8C5E-430F-A752-964DC37A01EB}" presName="accentRepeatNode" presStyleLbl="solidFgAcc1" presStyleIdx="4" presStyleCnt="5" custLinFactNeighborX="-17766" custLinFactNeighborY="-1243"/>
      <dgm:spPr/>
      <dgm:t>
        <a:bodyPr/>
        <a:lstStyle/>
        <a:p>
          <a:endParaRPr lang="en-US"/>
        </a:p>
      </dgm:t>
    </dgm:pt>
  </dgm:ptLst>
  <dgm:cxnLst>
    <dgm:cxn modelId="{2ED55321-B827-4A2E-9688-B8D746CBD01E}" type="presOf" srcId="{53658DE0-5D51-405C-8E0E-82179B48B17E}" destId="{38B16B3E-825C-48CF-917E-2EEAB9DF6391}" srcOrd="0" destOrd="0" presId="urn:microsoft.com/office/officeart/2008/layout/VerticalCurvedList"/>
    <dgm:cxn modelId="{91CB1A99-B3B7-4AAE-848E-110F301C9BFF}" srcId="{4DCA761F-0188-4657-A89A-0A191CC448D3}" destId="{53658DE0-5D51-405C-8E0E-82179B48B17E}" srcOrd="2" destOrd="0" parTransId="{FDDFF539-8A96-45B8-A299-15EBA07F7659}" sibTransId="{23F75DFB-0E76-4EF5-A05C-F3657BBA2773}"/>
    <dgm:cxn modelId="{1F4E626B-47E6-4638-9CC0-B0383B67AB87}" srcId="{4DCA761F-0188-4657-A89A-0A191CC448D3}" destId="{D3430D79-B2E4-4EF4-B9C3-DA1FFA11E5F2}" srcOrd="0" destOrd="0" parTransId="{CE4F3E67-2A91-410A-AC85-2ECC56ECCEC5}" sibTransId="{8BF177D8-B394-4D72-905C-3E17B91A3687}"/>
    <dgm:cxn modelId="{4CC0B1D5-7559-43EB-AC56-43BF8816E002}" type="presOf" srcId="{521DAC1E-8C5E-430F-A752-964DC37A01EB}" destId="{3486650D-31CF-4120-A982-9CDC0A8907FD}" srcOrd="0" destOrd="0" presId="urn:microsoft.com/office/officeart/2008/layout/VerticalCurvedList"/>
    <dgm:cxn modelId="{2DFC9BC6-416E-4668-9301-1CF0F0BE0DF5}" type="presOf" srcId="{4DCA761F-0188-4657-A89A-0A191CC448D3}" destId="{CF0F35DA-E669-4DD4-BB0E-2E5E27316BE0}" srcOrd="0" destOrd="0" presId="urn:microsoft.com/office/officeart/2008/layout/VerticalCurvedList"/>
    <dgm:cxn modelId="{EFD3EBE3-3468-45E2-8A68-FBF76B525791}" srcId="{4DCA761F-0188-4657-A89A-0A191CC448D3}" destId="{9117D576-82A0-41D9-B8CB-69E4CE486E97}" srcOrd="1" destOrd="0" parTransId="{2118AE58-FE6E-41AE-BE67-4FD1E6078374}" sibTransId="{013FEEEB-AE5F-4BE3-A628-F78BA9211C59}"/>
    <dgm:cxn modelId="{E64EAB82-E273-461E-B5F3-2003040AEFEA}" srcId="{4DCA761F-0188-4657-A89A-0A191CC448D3}" destId="{28E01918-0214-433D-BA05-456C2015A0D2}" srcOrd="3" destOrd="0" parTransId="{2FD208E8-4E78-44C7-A3EB-B8ED845588A5}" sibTransId="{CD9B368D-28AC-4F57-A469-42068153A19D}"/>
    <dgm:cxn modelId="{EBF04D9A-7FD0-4CBE-BE98-DC36AFC265F6}" type="presOf" srcId="{28E01918-0214-433D-BA05-456C2015A0D2}" destId="{3EACC9D0-2FC5-4C5C-B329-9F9A11B6E0F2}" srcOrd="0" destOrd="0" presId="urn:microsoft.com/office/officeart/2008/layout/VerticalCurvedList"/>
    <dgm:cxn modelId="{EF74E8DA-034E-44F8-81B9-E3B691A392C0}" srcId="{4DCA761F-0188-4657-A89A-0A191CC448D3}" destId="{521DAC1E-8C5E-430F-A752-964DC37A01EB}" srcOrd="4" destOrd="0" parTransId="{6A508A04-551B-4EDC-88ED-3DD2B1127C22}" sibTransId="{41A9416E-AA5C-41A3-A83F-D7479CDE3556}"/>
    <dgm:cxn modelId="{8C246128-5550-4853-8141-CCBC9E1529AF}" type="presOf" srcId="{D3430D79-B2E4-4EF4-B9C3-DA1FFA11E5F2}" destId="{8DE3700B-E2E5-4631-A78B-F78490E39126}" srcOrd="0" destOrd="0" presId="urn:microsoft.com/office/officeart/2008/layout/VerticalCurvedList"/>
    <dgm:cxn modelId="{CBEBCB2F-D487-48D9-AA56-1472404C9B4C}" type="presOf" srcId="{8BF177D8-B394-4D72-905C-3E17B91A3687}" destId="{1D08F3DD-1469-4FFC-9E1C-BB65366F69CE}" srcOrd="0" destOrd="0" presId="urn:microsoft.com/office/officeart/2008/layout/VerticalCurvedList"/>
    <dgm:cxn modelId="{198D1C4E-D129-48D4-9368-99670C042436}" type="presOf" srcId="{9117D576-82A0-41D9-B8CB-69E4CE486E97}" destId="{3AF9C56C-D3E8-4CE1-B5B2-C39A161EC4B0}" srcOrd="0" destOrd="0" presId="urn:microsoft.com/office/officeart/2008/layout/VerticalCurvedList"/>
    <dgm:cxn modelId="{8C85EFFE-9EFC-4472-8B3B-39E4ABDC9448}" type="presParOf" srcId="{CF0F35DA-E669-4DD4-BB0E-2E5E27316BE0}" destId="{117BAEEA-44CF-4BC2-BB59-4FDB95090CEE}" srcOrd="0" destOrd="0" presId="urn:microsoft.com/office/officeart/2008/layout/VerticalCurvedList"/>
    <dgm:cxn modelId="{8A822FF4-4BDF-485B-858E-038623502A70}" type="presParOf" srcId="{117BAEEA-44CF-4BC2-BB59-4FDB95090CEE}" destId="{3038A64B-27D5-4BCE-A524-5F756388802B}" srcOrd="0" destOrd="0" presId="urn:microsoft.com/office/officeart/2008/layout/VerticalCurvedList"/>
    <dgm:cxn modelId="{C583C93E-0D6C-4C30-92A2-C9DF7309B0AD}" type="presParOf" srcId="{3038A64B-27D5-4BCE-A524-5F756388802B}" destId="{62F76F72-3957-4855-B6EA-4297D84A4100}" srcOrd="0" destOrd="0" presId="urn:microsoft.com/office/officeart/2008/layout/VerticalCurvedList"/>
    <dgm:cxn modelId="{5042D51C-6CDE-462B-A25E-111D6827A627}" type="presParOf" srcId="{3038A64B-27D5-4BCE-A524-5F756388802B}" destId="{1D08F3DD-1469-4FFC-9E1C-BB65366F69CE}" srcOrd="1" destOrd="0" presId="urn:microsoft.com/office/officeart/2008/layout/VerticalCurvedList"/>
    <dgm:cxn modelId="{32805901-43CA-4321-AB02-10E120CE9179}" type="presParOf" srcId="{3038A64B-27D5-4BCE-A524-5F756388802B}" destId="{0FC91246-7C35-47D6-8D43-88E6F37FCC4C}" srcOrd="2" destOrd="0" presId="urn:microsoft.com/office/officeart/2008/layout/VerticalCurvedList"/>
    <dgm:cxn modelId="{DC312B57-80F1-4168-96FF-F57671C1CED4}" type="presParOf" srcId="{3038A64B-27D5-4BCE-A524-5F756388802B}" destId="{0022D5FA-39B1-4C4C-ADD0-29EE5B4BDA93}" srcOrd="3" destOrd="0" presId="urn:microsoft.com/office/officeart/2008/layout/VerticalCurvedList"/>
    <dgm:cxn modelId="{8B368917-9A69-4EF6-882B-1EA9D8553303}" type="presParOf" srcId="{117BAEEA-44CF-4BC2-BB59-4FDB95090CEE}" destId="{8DE3700B-E2E5-4631-A78B-F78490E39126}" srcOrd="1" destOrd="0" presId="urn:microsoft.com/office/officeart/2008/layout/VerticalCurvedList"/>
    <dgm:cxn modelId="{D0150CDB-0CC1-4765-B213-32A7F56F72F7}" type="presParOf" srcId="{117BAEEA-44CF-4BC2-BB59-4FDB95090CEE}" destId="{8253D037-8785-4902-B47C-B3A02FF0DA2E}" srcOrd="2" destOrd="0" presId="urn:microsoft.com/office/officeart/2008/layout/VerticalCurvedList"/>
    <dgm:cxn modelId="{3CF8F069-3D48-4DCF-B0D2-D3881AE12C77}" type="presParOf" srcId="{8253D037-8785-4902-B47C-B3A02FF0DA2E}" destId="{4B78B195-B3D3-4BC0-9D1F-FD6863673EA8}" srcOrd="0" destOrd="0" presId="urn:microsoft.com/office/officeart/2008/layout/VerticalCurvedList"/>
    <dgm:cxn modelId="{BEBAA046-B0A0-4324-890A-B33355AEC0C4}" type="presParOf" srcId="{117BAEEA-44CF-4BC2-BB59-4FDB95090CEE}" destId="{3AF9C56C-D3E8-4CE1-B5B2-C39A161EC4B0}" srcOrd="3" destOrd="0" presId="urn:microsoft.com/office/officeart/2008/layout/VerticalCurvedList"/>
    <dgm:cxn modelId="{970E9534-55DC-4E5E-B442-B4E5C9639BA0}" type="presParOf" srcId="{117BAEEA-44CF-4BC2-BB59-4FDB95090CEE}" destId="{43BB64BE-8ABB-4A0D-BB38-6333F395DF4C}" srcOrd="4" destOrd="0" presId="urn:microsoft.com/office/officeart/2008/layout/VerticalCurvedList"/>
    <dgm:cxn modelId="{4AB72E88-8466-4C19-A931-A9981B2C9FB4}" type="presParOf" srcId="{43BB64BE-8ABB-4A0D-BB38-6333F395DF4C}" destId="{2F3B0999-8D8D-450D-990B-B4536C0FEEBB}" srcOrd="0" destOrd="0" presId="urn:microsoft.com/office/officeart/2008/layout/VerticalCurvedList"/>
    <dgm:cxn modelId="{F2AFE1FB-7BB9-460B-8ED1-B09D78F9E774}" type="presParOf" srcId="{117BAEEA-44CF-4BC2-BB59-4FDB95090CEE}" destId="{38B16B3E-825C-48CF-917E-2EEAB9DF6391}" srcOrd="5" destOrd="0" presId="urn:microsoft.com/office/officeart/2008/layout/VerticalCurvedList"/>
    <dgm:cxn modelId="{58325DF7-62A1-4239-8D2B-C1ADE3A13ED5}" type="presParOf" srcId="{117BAEEA-44CF-4BC2-BB59-4FDB95090CEE}" destId="{6F84EC4F-2C0B-42F3-B7FA-7F6608625771}" srcOrd="6" destOrd="0" presId="urn:microsoft.com/office/officeart/2008/layout/VerticalCurvedList"/>
    <dgm:cxn modelId="{1AE3AE55-DEA6-4BBC-B1DB-AFB66AE5570B}" type="presParOf" srcId="{6F84EC4F-2C0B-42F3-B7FA-7F6608625771}" destId="{17398F40-6F7F-42F3-9325-58F19C88A61F}" srcOrd="0" destOrd="0" presId="urn:microsoft.com/office/officeart/2008/layout/VerticalCurvedList"/>
    <dgm:cxn modelId="{27076E3B-C438-4761-BE59-CD16421429A2}" type="presParOf" srcId="{117BAEEA-44CF-4BC2-BB59-4FDB95090CEE}" destId="{3EACC9D0-2FC5-4C5C-B329-9F9A11B6E0F2}" srcOrd="7" destOrd="0" presId="urn:microsoft.com/office/officeart/2008/layout/VerticalCurvedList"/>
    <dgm:cxn modelId="{CAD95FA1-58CE-4E12-A317-132570063D8B}" type="presParOf" srcId="{117BAEEA-44CF-4BC2-BB59-4FDB95090CEE}" destId="{714C8078-8986-49D2-9A41-AB5B76782D2B}" srcOrd="8" destOrd="0" presId="urn:microsoft.com/office/officeart/2008/layout/VerticalCurvedList"/>
    <dgm:cxn modelId="{850108A8-CCB9-42FB-9DC2-1A1D2012288B}" type="presParOf" srcId="{714C8078-8986-49D2-9A41-AB5B76782D2B}" destId="{9A07FF37-FFC0-496E-A2CD-F8922DD330EF}" srcOrd="0" destOrd="0" presId="urn:microsoft.com/office/officeart/2008/layout/VerticalCurvedList"/>
    <dgm:cxn modelId="{24DC66E0-E5F3-4FFA-8507-B93603596817}" type="presParOf" srcId="{117BAEEA-44CF-4BC2-BB59-4FDB95090CEE}" destId="{3486650D-31CF-4120-A982-9CDC0A8907FD}" srcOrd="9" destOrd="0" presId="urn:microsoft.com/office/officeart/2008/layout/VerticalCurvedList"/>
    <dgm:cxn modelId="{C1352C25-A03E-4459-97E1-09038E3BF1C7}" type="presParOf" srcId="{117BAEEA-44CF-4BC2-BB59-4FDB95090CEE}" destId="{95604CB7-7F0C-4FE0-AD08-689021E52475}" srcOrd="10" destOrd="0" presId="urn:microsoft.com/office/officeart/2008/layout/VerticalCurvedList"/>
    <dgm:cxn modelId="{6341BA12-4CBD-411F-9876-9F7F757382EC}" type="presParOf" srcId="{95604CB7-7F0C-4FE0-AD08-689021E52475}" destId="{8E500151-8692-4DDC-A16A-7141FB293B9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D35FC2-74A8-439D-A090-19C706F0AE3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CEA0BEC-F93D-47E5-8159-CE156C6475AF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Expedición, Modificación y Otros</a:t>
          </a:r>
          <a:endParaRPr lang="es-ES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4DA64E7-73E7-4C5E-AAD9-83D43C38B037}" type="parTrans" cxnId="{B37F97AD-19B4-4D3A-B653-2ECAF99D9B22}">
      <dgm:prSet/>
      <dgm:spPr/>
      <dgm:t>
        <a:bodyPr/>
        <a:lstStyle/>
        <a:p>
          <a:endParaRPr lang="es-ES"/>
        </a:p>
      </dgm:t>
    </dgm:pt>
    <dgm:pt modelId="{679EDC75-CE5C-4876-9C0B-8EC72EE206BB}" type="sibTrans" cxnId="{B37F97AD-19B4-4D3A-B653-2ECAF99D9B22}">
      <dgm:prSet/>
      <dgm:spPr/>
      <dgm:t>
        <a:bodyPr/>
        <a:lstStyle/>
        <a:p>
          <a:endParaRPr lang="es-ES"/>
        </a:p>
      </dgm:t>
    </dgm:pt>
    <dgm:pt modelId="{77313401-5A7A-4162-988D-8A47C38767A5}">
      <dgm:prSet phldrT="[Texto]" custT="1"/>
      <dgm:spPr/>
      <dgm:t>
        <a:bodyPr/>
        <a:lstStyle/>
        <a:p>
          <a:pPr algn="just"/>
          <a:r>
            <a:rPr lang="es-MX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Los permisionarios realizan el pago, que es revisado por las UR’s previo al proceso de admisión a trámite del servicio solicitado.</a:t>
          </a:r>
          <a:endParaRPr lang="es-ES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7C3066B-8B86-49EF-BC5B-5812B0E985CF}" type="parTrans" cxnId="{E7AD4800-9F86-4E7D-BE1A-7CC1B4507A4C}">
      <dgm:prSet/>
      <dgm:spPr/>
      <dgm:t>
        <a:bodyPr/>
        <a:lstStyle/>
        <a:p>
          <a:endParaRPr lang="es-ES"/>
        </a:p>
      </dgm:t>
    </dgm:pt>
    <dgm:pt modelId="{1A630399-28E6-444F-AA02-DFCD42891B22}" type="sibTrans" cxnId="{E7AD4800-9F86-4E7D-BE1A-7CC1B4507A4C}">
      <dgm:prSet/>
      <dgm:spPr/>
      <dgm:t>
        <a:bodyPr/>
        <a:lstStyle/>
        <a:p>
          <a:endParaRPr lang="es-ES"/>
        </a:p>
      </dgm:t>
    </dgm:pt>
    <dgm:pt modelId="{ED88BA11-A8C8-4540-89EA-DB197420A4A4}">
      <dgm:prSet phldrT="[Texto]" custT="1"/>
      <dgm:spPr/>
      <dgm:t>
        <a:bodyPr/>
        <a:lstStyle/>
        <a:p>
          <a:r>
            <a:rPr lang="es-MX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Supervisión anual</a:t>
          </a:r>
          <a:endParaRPr lang="es-ES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0F529A6-97B2-464E-8B8A-CE885FCD9B06}" type="parTrans" cxnId="{C6E8636D-038B-433A-AE4A-7C2DD3C514CF}">
      <dgm:prSet/>
      <dgm:spPr/>
      <dgm:t>
        <a:bodyPr/>
        <a:lstStyle/>
        <a:p>
          <a:endParaRPr lang="es-ES"/>
        </a:p>
      </dgm:t>
    </dgm:pt>
    <dgm:pt modelId="{648DAEC5-3C58-4818-9338-A5735C637F4D}" type="sibTrans" cxnId="{C6E8636D-038B-433A-AE4A-7C2DD3C514CF}">
      <dgm:prSet/>
      <dgm:spPr/>
      <dgm:t>
        <a:bodyPr/>
        <a:lstStyle/>
        <a:p>
          <a:endParaRPr lang="es-ES"/>
        </a:p>
      </dgm:t>
    </dgm:pt>
    <dgm:pt modelId="{46D7E829-041F-47C8-AD06-840EE6DF650A}">
      <dgm:prSet phldrT="[Texto]" custT="1"/>
      <dgm:spPr/>
      <dgm:t>
        <a:bodyPr/>
        <a:lstStyle/>
        <a:p>
          <a:pPr algn="just"/>
          <a:r>
            <a:rPr lang="es-MX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Por cada permiso autorizado, realizan el </a:t>
          </a:r>
          <a:r>
            <a:rPr lang="es-MX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pago</a:t>
          </a:r>
          <a:r>
            <a:rPr lang="es-MX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 por el servicio de supervisión </a:t>
          </a:r>
          <a:r>
            <a:rPr lang="es-MX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en el mes de enero </a:t>
          </a:r>
          <a:r>
            <a:rPr lang="es-MX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del año que corresponda.</a:t>
          </a:r>
          <a:endParaRPr lang="es-ES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2DA7F51-2AAC-406E-AC12-FE519DFF768E}" type="parTrans" cxnId="{CD187D6F-601A-43E5-A2A7-56D41CDBB848}">
      <dgm:prSet/>
      <dgm:spPr/>
      <dgm:t>
        <a:bodyPr/>
        <a:lstStyle/>
        <a:p>
          <a:endParaRPr lang="es-ES"/>
        </a:p>
      </dgm:t>
    </dgm:pt>
    <dgm:pt modelId="{0FABDED6-48E3-4309-87A2-EF255C35EDFA}" type="sibTrans" cxnId="{CD187D6F-601A-43E5-A2A7-56D41CDBB848}">
      <dgm:prSet/>
      <dgm:spPr/>
      <dgm:t>
        <a:bodyPr/>
        <a:lstStyle/>
        <a:p>
          <a:endParaRPr lang="es-ES"/>
        </a:p>
      </dgm:t>
    </dgm:pt>
    <dgm:pt modelId="{6206DEC6-42E1-408B-A61D-B35AD58DDFC6}">
      <dgm:prSet phldrT="[Texto]" custT="1"/>
      <dgm:spPr/>
      <dgm:t>
        <a:bodyPr/>
        <a:lstStyle/>
        <a:p>
          <a:pPr algn="just"/>
          <a:r>
            <a:rPr lang="es-MX" sz="2000" u="none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Presentan el </a:t>
          </a:r>
          <a:r>
            <a:rPr lang="es-MX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comprobante</a:t>
          </a:r>
          <a:r>
            <a:rPr lang="es-MX" sz="2000" u="none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MX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del entero </a:t>
          </a:r>
          <a:r>
            <a:rPr lang="es-MX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 más tardar el 15 de febrero </a:t>
          </a:r>
          <a:r>
            <a:rPr lang="es-MX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del año </a:t>
          </a:r>
          <a:r>
            <a:rPr lang="es-MX" sz="20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que pagan.</a:t>
          </a:r>
          <a:endParaRPr lang="es-ES" sz="2000" u="sng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25002E7D-2DD7-4512-A77D-B8A4EC591263}" type="parTrans" cxnId="{92DCAF20-77FA-4778-B6B9-EEF90CD2B493}">
      <dgm:prSet/>
      <dgm:spPr/>
      <dgm:t>
        <a:bodyPr/>
        <a:lstStyle/>
        <a:p>
          <a:endParaRPr lang="es-ES"/>
        </a:p>
      </dgm:t>
    </dgm:pt>
    <dgm:pt modelId="{90E7AAC3-8CB8-4B46-B04A-02660947B8DE}" type="sibTrans" cxnId="{92DCAF20-77FA-4778-B6B9-EEF90CD2B493}">
      <dgm:prSet/>
      <dgm:spPr/>
      <dgm:t>
        <a:bodyPr/>
        <a:lstStyle/>
        <a:p>
          <a:endParaRPr lang="es-ES"/>
        </a:p>
      </dgm:t>
    </dgm:pt>
    <dgm:pt modelId="{3402ACDB-32EB-4B13-9F78-B229368C04AD}">
      <dgm:prSet phldrT="[Texto]" custT="1"/>
      <dgm:spPr/>
      <dgm:t>
        <a:bodyPr/>
        <a:lstStyle/>
        <a:p>
          <a:pPr algn="just"/>
          <a:endParaRPr lang="es-ES" sz="20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D77358D-F704-4F2C-875C-EFE8ED7A5A73}" type="parTrans" cxnId="{63B622E3-055F-4659-B731-181673E8C3D0}">
      <dgm:prSet/>
      <dgm:spPr/>
      <dgm:t>
        <a:bodyPr/>
        <a:lstStyle/>
        <a:p>
          <a:endParaRPr lang="es-ES"/>
        </a:p>
      </dgm:t>
    </dgm:pt>
    <dgm:pt modelId="{7FB01AE4-255D-4BC5-A34B-814F21F22831}" type="sibTrans" cxnId="{63B622E3-055F-4659-B731-181673E8C3D0}">
      <dgm:prSet/>
      <dgm:spPr/>
      <dgm:t>
        <a:bodyPr/>
        <a:lstStyle/>
        <a:p>
          <a:endParaRPr lang="es-ES"/>
        </a:p>
      </dgm:t>
    </dgm:pt>
    <dgm:pt modelId="{F1D9D9C6-8DF3-434E-AD86-B483D7D16826}" type="pres">
      <dgm:prSet presAssocID="{D9D35FC2-74A8-439D-A090-19C706F0AE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8FDB433-BF34-411A-A291-D69B31E7B29E}" type="pres">
      <dgm:prSet presAssocID="{9CEA0BEC-F93D-47E5-8159-CE156C6475AF}" presName="composite" presStyleCnt="0"/>
      <dgm:spPr/>
    </dgm:pt>
    <dgm:pt modelId="{8EB419AF-F920-4DB7-A397-1875E921B625}" type="pres">
      <dgm:prSet presAssocID="{9CEA0BEC-F93D-47E5-8159-CE156C6475AF}" presName="parTx" presStyleLbl="alignNode1" presStyleIdx="0" presStyleCnt="2" custScaleX="111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24CC39-909A-4830-9AF2-F2AFC53248E3}" type="pres">
      <dgm:prSet presAssocID="{9CEA0BEC-F93D-47E5-8159-CE156C6475AF}" presName="desTx" presStyleLbl="alignAccFollowNode1" presStyleIdx="0" presStyleCnt="2" custScaleX="1117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E562B2-C63B-4A6F-A666-57EF956092CA}" type="pres">
      <dgm:prSet presAssocID="{679EDC75-CE5C-4876-9C0B-8EC72EE206BB}" presName="space" presStyleCnt="0"/>
      <dgm:spPr/>
    </dgm:pt>
    <dgm:pt modelId="{2269B87A-24D3-4CAF-9F14-0275DEEE7233}" type="pres">
      <dgm:prSet presAssocID="{ED88BA11-A8C8-4540-89EA-DB197420A4A4}" presName="composite" presStyleCnt="0"/>
      <dgm:spPr/>
    </dgm:pt>
    <dgm:pt modelId="{C24BB748-0158-4401-AFF1-147AFCA3C853}" type="pres">
      <dgm:prSet presAssocID="{ED88BA11-A8C8-4540-89EA-DB197420A4A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25097E-15E4-4BED-AD22-D24C4B16E588}" type="pres">
      <dgm:prSet presAssocID="{ED88BA11-A8C8-4540-89EA-DB197420A4A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AD4800-9F86-4E7D-BE1A-7CC1B4507A4C}" srcId="{9CEA0BEC-F93D-47E5-8159-CE156C6475AF}" destId="{77313401-5A7A-4162-988D-8A47C38767A5}" srcOrd="0" destOrd="0" parTransId="{D7C3066B-8B86-49EF-BC5B-5812B0E985CF}" sibTransId="{1A630399-28E6-444F-AA02-DFCD42891B22}"/>
    <dgm:cxn modelId="{63B622E3-055F-4659-B731-181673E8C3D0}" srcId="{ED88BA11-A8C8-4540-89EA-DB197420A4A4}" destId="{3402ACDB-32EB-4B13-9F78-B229368C04AD}" srcOrd="1" destOrd="0" parTransId="{0D77358D-F704-4F2C-875C-EFE8ED7A5A73}" sibTransId="{7FB01AE4-255D-4BC5-A34B-814F21F22831}"/>
    <dgm:cxn modelId="{1245D640-1545-41E5-844C-50205A740451}" type="presOf" srcId="{46D7E829-041F-47C8-AD06-840EE6DF650A}" destId="{0C25097E-15E4-4BED-AD22-D24C4B16E588}" srcOrd="0" destOrd="0" presId="urn:microsoft.com/office/officeart/2005/8/layout/hList1"/>
    <dgm:cxn modelId="{C6E8636D-038B-433A-AE4A-7C2DD3C514CF}" srcId="{D9D35FC2-74A8-439D-A090-19C706F0AE3F}" destId="{ED88BA11-A8C8-4540-89EA-DB197420A4A4}" srcOrd="1" destOrd="0" parTransId="{80F529A6-97B2-464E-8B8A-CE885FCD9B06}" sibTransId="{648DAEC5-3C58-4818-9338-A5735C637F4D}"/>
    <dgm:cxn modelId="{36026F46-D357-4140-BB9D-C08A5AEBC8CD}" type="presOf" srcId="{D9D35FC2-74A8-439D-A090-19C706F0AE3F}" destId="{F1D9D9C6-8DF3-434E-AD86-B483D7D16826}" srcOrd="0" destOrd="0" presId="urn:microsoft.com/office/officeart/2005/8/layout/hList1"/>
    <dgm:cxn modelId="{92DCAF20-77FA-4778-B6B9-EEF90CD2B493}" srcId="{ED88BA11-A8C8-4540-89EA-DB197420A4A4}" destId="{6206DEC6-42E1-408B-A61D-B35AD58DDFC6}" srcOrd="2" destOrd="0" parTransId="{25002E7D-2DD7-4512-A77D-B8A4EC591263}" sibTransId="{90E7AAC3-8CB8-4B46-B04A-02660947B8DE}"/>
    <dgm:cxn modelId="{CD187D6F-601A-43E5-A2A7-56D41CDBB848}" srcId="{ED88BA11-A8C8-4540-89EA-DB197420A4A4}" destId="{46D7E829-041F-47C8-AD06-840EE6DF650A}" srcOrd="0" destOrd="0" parTransId="{B2DA7F51-2AAC-406E-AC12-FE519DFF768E}" sibTransId="{0FABDED6-48E3-4309-87A2-EF255C35EDFA}"/>
    <dgm:cxn modelId="{55B45AD2-ABB1-40B2-89C5-0568CB13D605}" type="presOf" srcId="{77313401-5A7A-4162-988D-8A47C38767A5}" destId="{8E24CC39-909A-4830-9AF2-F2AFC53248E3}" srcOrd="0" destOrd="0" presId="urn:microsoft.com/office/officeart/2005/8/layout/hList1"/>
    <dgm:cxn modelId="{4A312F0C-FF05-40F3-A389-66E3E39AD088}" type="presOf" srcId="{ED88BA11-A8C8-4540-89EA-DB197420A4A4}" destId="{C24BB748-0158-4401-AFF1-147AFCA3C853}" srcOrd="0" destOrd="0" presId="urn:microsoft.com/office/officeart/2005/8/layout/hList1"/>
    <dgm:cxn modelId="{E06B4600-E7FF-48AF-B0B8-01B4DCF9DA50}" type="presOf" srcId="{9CEA0BEC-F93D-47E5-8159-CE156C6475AF}" destId="{8EB419AF-F920-4DB7-A397-1875E921B625}" srcOrd="0" destOrd="0" presId="urn:microsoft.com/office/officeart/2005/8/layout/hList1"/>
    <dgm:cxn modelId="{16FD519C-D52F-40E9-A07D-66188366ADFC}" type="presOf" srcId="{3402ACDB-32EB-4B13-9F78-B229368C04AD}" destId="{0C25097E-15E4-4BED-AD22-D24C4B16E588}" srcOrd="0" destOrd="1" presId="urn:microsoft.com/office/officeart/2005/8/layout/hList1"/>
    <dgm:cxn modelId="{67C5B350-45ED-49C2-8969-13CB209799E3}" type="presOf" srcId="{6206DEC6-42E1-408B-A61D-B35AD58DDFC6}" destId="{0C25097E-15E4-4BED-AD22-D24C4B16E588}" srcOrd="0" destOrd="2" presId="urn:microsoft.com/office/officeart/2005/8/layout/hList1"/>
    <dgm:cxn modelId="{B37F97AD-19B4-4D3A-B653-2ECAF99D9B22}" srcId="{D9D35FC2-74A8-439D-A090-19C706F0AE3F}" destId="{9CEA0BEC-F93D-47E5-8159-CE156C6475AF}" srcOrd="0" destOrd="0" parTransId="{04DA64E7-73E7-4C5E-AAD9-83D43C38B037}" sibTransId="{679EDC75-CE5C-4876-9C0B-8EC72EE206BB}"/>
    <dgm:cxn modelId="{4E825374-A3AD-413A-A8D4-EEC2D3696823}" type="presParOf" srcId="{F1D9D9C6-8DF3-434E-AD86-B483D7D16826}" destId="{A8FDB433-BF34-411A-A291-D69B31E7B29E}" srcOrd="0" destOrd="0" presId="urn:microsoft.com/office/officeart/2005/8/layout/hList1"/>
    <dgm:cxn modelId="{4FBE91F0-E42F-47C5-A652-92658ACB3CCF}" type="presParOf" srcId="{A8FDB433-BF34-411A-A291-D69B31E7B29E}" destId="{8EB419AF-F920-4DB7-A397-1875E921B625}" srcOrd="0" destOrd="0" presId="urn:microsoft.com/office/officeart/2005/8/layout/hList1"/>
    <dgm:cxn modelId="{DD9AA72C-190C-45BE-9EE1-56ABFA836864}" type="presParOf" srcId="{A8FDB433-BF34-411A-A291-D69B31E7B29E}" destId="{8E24CC39-909A-4830-9AF2-F2AFC53248E3}" srcOrd="1" destOrd="0" presId="urn:microsoft.com/office/officeart/2005/8/layout/hList1"/>
    <dgm:cxn modelId="{57B41754-BF7A-4BAC-B682-B5A5A7E2C6E9}" type="presParOf" srcId="{F1D9D9C6-8DF3-434E-AD86-B483D7D16826}" destId="{3AE562B2-C63B-4A6F-A666-57EF956092CA}" srcOrd="1" destOrd="0" presId="urn:microsoft.com/office/officeart/2005/8/layout/hList1"/>
    <dgm:cxn modelId="{D1C15863-8643-4B1E-B50D-41B2456EB0C5}" type="presParOf" srcId="{F1D9D9C6-8DF3-434E-AD86-B483D7D16826}" destId="{2269B87A-24D3-4CAF-9F14-0275DEEE7233}" srcOrd="2" destOrd="0" presId="urn:microsoft.com/office/officeart/2005/8/layout/hList1"/>
    <dgm:cxn modelId="{E8703271-5FE2-4085-9541-DCD419E897B6}" type="presParOf" srcId="{2269B87A-24D3-4CAF-9F14-0275DEEE7233}" destId="{C24BB748-0158-4401-AFF1-147AFCA3C853}" srcOrd="0" destOrd="0" presId="urn:microsoft.com/office/officeart/2005/8/layout/hList1"/>
    <dgm:cxn modelId="{B745AE41-427D-42D8-B347-A72C914CCEDD}" type="presParOf" srcId="{2269B87A-24D3-4CAF-9F14-0275DEEE7233}" destId="{0C25097E-15E4-4BED-AD22-D24C4B16E58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8F3DD-1469-4FFC-9E1C-BB65366F69CE}">
      <dsp:nvSpPr>
        <dsp:cNvPr id="0" name=""/>
        <dsp:cNvSpPr/>
      </dsp:nvSpPr>
      <dsp:spPr>
        <a:xfrm>
          <a:off x="-6384299" y="-971065"/>
          <a:ext cx="7556464" cy="7556464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3700B-E2E5-4631-A78B-F78490E39126}">
      <dsp:nvSpPr>
        <dsp:cNvPr id="0" name=""/>
        <dsp:cNvSpPr/>
      </dsp:nvSpPr>
      <dsp:spPr>
        <a:xfrm>
          <a:off x="607470" y="327610"/>
          <a:ext cx="10772834" cy="702016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22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Finales de 2014, establecimiento de nuevas atribuciones </a:t>
          </a:r>
          <a:r>
            <a:rPr lang="es-MX" sz="18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 la Comisión Reguladora de Energía (CRE) que le permitieron otorgar servicios adicionales a los que ya prestaba</a:t>
          </a:r>
          <a:r>
            <a:rPr lang="es-MX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.</a:t>
          </a:r>
          <a:endParaRPr lang="es-MX" sz="1600" b="1" kern="1200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sp:txBody>
      <dsp:txXfrm>
        <a:off x="607470" y="327610"/>
        <a:ext cx="10772834" cy="702016"/>
      </dsp:txXfrm>
    </dsp:sp>
    <dsp:sp modelId="{4B78B195-B3D3-4BC0-9D1F-FD6863673EA8}">
      <dsp:nvSpPr>
        <dsp:cNvPr id="0" name=""/>
        <dsp:cNvSpPr/>
      </dsp:nvSpPr>
      <dsp:spPr>
        <a:xfrm>
          <a:off x="27391" y="219155"/>
          <a:ext cx="877520" cy="877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F9C56C-D3E8-4CE1-B5B2-C39A161EC4B0}">
      <dsp:nvSpPr>
        <dsp:cNvPr id="0" name=""/>
        <dsp:cNvSpPr/>
      </dsp:nvSpPr>
      <dsp:spPr>
        <a:xfrm>
          <a:off x="923010" y="1321177"/>
          <a:ext cx="10413566" cy="588268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225" tIns="45720" rIns="45720" bIns="4572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 partir de </a:t>
          </a:r>
          <a:r>
            <a:rPr lang="es-MX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2015 deja de operar como órgano desconcentrado </a:t>
          </a:r>
          <a:r>
            <a:rPr lang="es-MX" sz="18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 la Secretaría de Energía (SENER) y se convierte en Órgano Regulador Coordinado en Materia Energética  - </a:t>
          </a:r>
          <a:r>
            <a:rPr lang="es-MX" sz="1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Ramo Administrativo R-45</a:t>
          </a:r>
          <a:r>
            <a:rPr lang="es-MX" sz="18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.</a:t>
          </a:r>
          <a:endParaRPr lang="es-MX" sz="1800" b="0" kern="1200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sp:txBody>
      <dsp:txXfrm>
        <a:off x="923010" y="1321177"/>
        <a:ext cx="10413566" cy="588268"/>
      </dsp:txXfrm>
    </dsp:sp>
    <dsp:sp modelId="{2F3B0999-8D8D-450D-990B-B4536C0FEEBB}">
      <dsp:nvSpPr>
        <dsp:cNvPr id="0" name=""/>
        <dsp:cNvSpPr/>
      </dsp:nvSpPr>
      <dsp:spPr>
        <a:xfrm>
          <a:off x="489130" y="1227993"/>
          <a:ext cx="877520" cy="877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87321"/>
              <a:satOff val="-1564"/>
              <a:lumOff val="664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B16B3E-825C-48CF-917E-2EEAB9DF6391}">
      <dsp:nvSpPr>
        <dsp:cNvPr id="0" name=""/>
        <dsp:cNvSpPr/>
      </dsp:nvSpPr>
      <dsp:spPr>
        <a:xfrm>
          <a:off x="1152428" y="2146267"/>
          <a:ext cx="10208052" cy="13413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22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Artículo Décimo Segundo Transitorio del “</a:t>
          </a:r>
          <a:r>
            <a:rPr lang="es-MX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Decreto por el que se reforman y adicionan diversas disposiciones de la Constitución Política de los Estados Unidos Mexicanos, en Materia de Energía</a:t>
          </a:r>
          <a:r>
            <a:rPr lang="es-MX" sz="16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”, establece que la Comisión Reguladora de Energía, </a:t>
          </a:r>
          <a:r>
            <a:rPr lang="es-MX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podrá disponer de los ingresos </a:t>
          </a:r>
          <a:r>
            <a:rPr lang="es-MX" sz="16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derivados de las contribuciones y aprovechamientos que la ley establezca por sus servicios en la emisión y administración de los permisos y autorizaciones, así como por los servicios que correspondan conforme a sus atribuciones, </a:t>
          </a:r>
          <a:r>
            <a:rPr lang="es-MX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para financiar un presupuesto total que le permita cumplir con sus atribuciones</a:t>
          </a:r>
          <a:r>
            <a:rPr lang="es-MX" sz="16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.</a:t>
          </a:r>
          <a:endParaRPr lang="es-MX" sz="1600" b="0" kern="1200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sp:txBody>
      <dsp:txXfrm>
        <a:off x="1152428" y="2146267"/>
        <a:ext cx="10208052" cy="1341300"/>
      </dsp:txXfrm>
    </dsp:sp>
    <dsp:sp modelId="{17398F40-6F7F-42F3-9325-58F19C88A61F}">
      <dsp:nvSpPr>
        <dsp:cNvPr id="0" name=""/>
        <dsp:cNvSpPr/>
      </dsp:nvSpPr>
      <dsp:spPr>
        <a:xfrm>
          <a:off x="708220" y="2364822"/>
          <a:ext cx="882144" cy="8846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ACC9D0-2FC5-4C5C-B329-9F9A11B6E0F2}">
      <dsp:nvSpPr>
        <dsp:cNvPr id="0" name=""/>
        <dsp:cNvSpPr/>
      </dsp:nvSpPr>
      <dsp:spPr>
        <a:xfrm>
          <a:off x="1013127" y="3618662"/>
          <a:ext cx="10342191" cy="687624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225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Artículo 34 de la Ley de los Órganos Reguladores Coordinados en Materia Energética establece que las personas que reciban supervisión, regulación y servicios por parte de la CRE, deberán cubrir los derechos y aprovechamientos correspondientes</a:t>
          </a:r>
          <a:r>
            <a:rPr lang="es-MX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.</a:t>
          </a:r>
          <a:endParaRPr lang="es-MX" sz="1600" b="1" kern="1200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sp:txBody>
      <dsp:txXfrm>
        <a:off x="1013127" y="3618662"/>
        <a:ext cx="10342191" cy="687624"/>
      </dsp:txXfrm>
    </dsp:sp>
    <dsp:sp modelId="{9A07FF37-FFC0-496E-A2CD-F8922DD330EF}">
      <dsp:nvSpPr>
        <dsp:cNvPr id="0" name=""/>
        <dsp:cNvSpPr/>
      </dsp:nvSpPr>
      <dsp:spPr>
        <a:xfrm>
          <a:off x="556138" y="3540402"/>
          <a:ext cx="877520" cy="877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261962"/>
              <a:satOff val="-4692"/>
              <a:lumOff val="1993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86650D-31CF-4120-A982-9CDC0A8907FD}">
      <dsp:nvSpPr>
        <dsp:cNvPr id="0" name=""/>
        <dsp:cNvSpPr/>
      </dsp:nvSpPr>
      <dsp:spPr>
        <a:xfrm>
          <a:off x="559316" y="4432268"/>
          <a:ext cx="10820988" cy="109971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7225" tIns="43180" rIns="43180" bIns="4318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DERECHOS:  </a:t>
          </a:r>
          <a:r>
            <a:rPr lang="es-MX" sz="17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Contenidos en la </a:t>
          </a:r>
          <a:r>
            <a:rPr lang="es-MX" sz="17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Ley Federal de Derechos</a:t>
          </a:r>
          <a:r>
            <a:rPr lang="es-MX" sz="17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.</a:t>
          </a:r>
        </a:p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APROVECHAMIENTOS</a:t>
          </a:r>
          <a:r>
            <a:rPr lang="es-MX" sz="17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: Contenidos en los </a:t>
          </a:r>
          <a:r>
            <a:rPr lang="es-MX" sz="17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oficios de autorización </a:t>
          </a:r>
          <a:r>
            <a:rPr lang="es-MX" sz="17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que emite la Unidad de Política de Ingresos No Tributarios (UPINT) de la SHCP, en términos del </a:t>
          </a:r>
          <a:r>
            <a:rPr lang="es-MX" sz="17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artículo 10 de la Ley de Ingresos de la Federación (LIF)</a:t>
          </a:r>
          <a:r>
            <a:rPr lang="es-MX" sz="1700" b="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 para el Ejercicio Fiscal correspondiente</a:t>
          </a:r>
          <a:r>
            <a:rPr lang="es-MX" sz="17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.</a:t>
          </a:r>
          <a:endParaRPr lang="es-MX" sz="1700" b="1" kern="1200" dirty="0">
            <a:solidFill>
              <a:schemeClr val="tx1">
                <a:lumMod val="75000"/>
                <a:lumOff val="25000"/>
              </a:schemeClr>
            </a:solidFill>
            <a:latin typeface="Soberana Sans" panose="02000000000000000000" pitchFamily="50" charset="0"/>
          </a:endParaRPr>
        </a:p>
      </dsp:txBody>
      <dsp:txXfrm>
        <a:off x="559316" y="4432268"/>
        <a:ext cx="10820988" cy="1099715"/>
      </dsp:txXfrm>
    </dsp:sp>
    <dsp:sp modelId="{8E500151-8692-4DDC-A16A-7141FB293B93}">
      <dsp:nvSpPr>
        <dsp:cNvPr id="0" name=""/>
        <dsp:cNvSpPr/>
      </dsp:nvSpPr>
      <dsp:spPr>
        <a:xfrm>
          <a:off x="0" y="4462874"/>
          <a:ext cx="877520" cy="8775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419AF-F920-4DB7-A397-1875E921B625}">
      <dsp:nvSpPr>
        <dsp:cNvPr id="0" name=""/>
        <dsp:cNvSpPr/>
      </dsp:nvSpPr>
      <dsp:spPr>
        <a:xfrm>
          <a:off x="1717" y="142368"/>
          <a:ext cx="4605477" cy="1648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Expedición, Modificación y Otros</a:t>
          </a:r>
          <a:endParaRPr lang="es-ES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17" y="142368"/>
        <a:ext cx="4605477" cy="1648994"/>
      </dsp:txXfrm>
    </dsp:sp>
    <dsp:sp modelId="{8E24CC39-909A-4830-9AF2-F2AFC53248E3}">
      <dsp:nvSpPr>
        <dsp:cNvPr id="0" name=""/>
        <dsp:cNvSpPr/>
      </dsp:nvSpPr>
      <dsp:spPr>
        <a:xfrm>
          <a:off x="1717" y="1791362"/>
          <a:ext cx="4605477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Los permisionarios realizan el pago, que es revisado por las UR’s previo al proceso de admisión a trámite del servicio solicitado.</a:t>
          </a:r>
          <a:endParaRPr lang="es-ES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717" y="1791362"/>
        <a:ext cx="4605477" cy="2854800"/>
      </dsp:txXfrm>
    </dsp:sp>
    <dsp:sp modelId="{C24BB748-0158-4401-AFF1-147AFCA3C853}">
      <dsp:nvSpPr>
        <dsp:cNvPr id="0" name=""/>
        <dsp:cNvSpPr/>
      </dsp:nvSpPr>
      <dsp:spPr>
        <a:xfrm>
          <a:off x="5184343" y="142368"/>
          <a:ext cx="4122486" cy="1648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Supervisión anual</a:t>
          </a:r>
          <a:endParaRPr lang="es-ES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184343" y="142368"/>
        <a:ext cx="4122486" cy="1648994"/>
      </dsp:txXfrm>
    </dsp:sp>
    <dsp:sp modelId="{0C25097E-15E4-4BED-AD22-D24C4B16E588}">
      <dsp:nvSpPr>
        <dsp:cNvPr id="0" name=""/>
        <dsp:cNvSpPr/>
      </dsp:nvSpPr>
      <dsp:spPr>
        <a:xfrm>
          <a:off x="5184343" y="1791362"/>
          <a:ext cx="4122486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Por cada permiso autorizado, realizan el </a:t>
          </a:r>
          <a:r>
            <a:rPr lang="es-MX" sz="2000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pago</a:t>
          </a:r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 por el servicio de supervisión </a:t>
          </a:r>
          <a:r>
            <a:rPr lang="es-MX" sz="2000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en el mes de enero </a:t>
          </a:r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del año que corresponda.</a:t>
          </a:r>
          <a:endParaRPr lang="es-ES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2000" u="none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Presentan el </a:t>
          </a:r>
          <a:r>
            <a:rPr lang="es-MX" sz="2000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comprobante</a:t>
          </a:r>
          <a:r>
            <a:rPr lang="es-MX" sz="2000" u="none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 </a:t>
          </a:r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del entero </a:t>
          </a:r>
          <a:r>
            <a:rPr lang="es-MX" sz="2000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a más tardar el 15 de febrero </a:t>
          </a:r>
          <a:r>
            <a:rPr lang="es-MX" sz="20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del año </a:t>
          </a:r>
          <a:r>
            <a:rPr lang="es-MX" sz="2000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rPr>
            <a:t>que pagan.</a:t>
          </a:r>
          <a:endParaRPr lang="es-ES" sz="2000" u="sng" kern="1200" dirty="0">
            <a:solidFill>
              <a:schemeClr val="tx1">
                <a:lumMod val="75000"/>
                <a:lumOff val="25000"/>
              </a:schemeClr>
            </a:solidFill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5184343" y="1791362"/>
        <a:ext cx="4122486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0.02674</cdr:x>
      <cdr:y>0.83902</cdr:y>
    </cdr:from>
    <cdr:to>
      <cdr:x>0.32799</cdr:x>
      <cdr:y>0.98049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142875" y="3276601"/>
          <a:ext cx="1609725" cy="552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0.77077</cdr:x>
      <cdr:y>0.06917</cdr:y>
    </cdr:from>
    <cdr:to>
      <cdr:x>0.97826</cdr:x>
      <cdr:y>0.14951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605100" y="279172"/>
          <a:ext cx="1239685" cy="3242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rPr>
            <a:t>Mercado</a:t>
          </a:r>
          <a:endParaRPr lang="es-MX" sz="1800" b="1" dirty="0">
            <a:solidFill>
              <a:schemeClr val="tx1">
                <a:lumMod val="65000"/>
                <a:lumOff val="3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5627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E97FE-723D-49D8-8F32-E7E3DACD4E53}" type="datetimeFigureOut">
              <a:rPr lang="es-MX" smtClean="0"/>
              <a:t>21/09/2018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24669-5DAA-429E-A768-EFC27D213D0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028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FAB2AA-3BE3-402D-AEA3-8F68FDB75E53}" type="datetimeFigureOut">
              <a:rPr lang="es-MX" smtClean="0"/>
              <a:pPr/>
              <a:t>21/09/2018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39500D-17B0-4E6B-B656-4625746888E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51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50">
              <a:defRPr/>
            </a:pPr>
            <a:fld id="{93D2315A-AC06-43A9-A23F-50B62A204E61}" type="slidenum">
              <a:rPr lang="es-MX">
                <a:solidFill>
                  <a:prstClr val="black"/>
                </a:solidFill>
                <a:latin typeface="Calibri"/>
              </a:rPr>
              <a:pPr defTabSz="931750">
                <a:defRPr/>
              </a:pPr>
              <a:t>1</a:t>
            </a:fld>
            <a:endParaRPr lang="es-MX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972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438" tIns="45719" rIns="91438" bIns="45719"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268AD1F-C56C-4082-9F5E-B5C413BE4553}" type="datetime1">
              <a:rPr lang="es-MX" smtClean="0"/>
              <a:pPr/>
              <a:t>21/09/2018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159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FDA0437-77EA-40EB-BD36-6A81FCD4F68D}" type="datetime1">
              <a:rPr lang="es-MX" smtClean="0"/>
              <a:pPr/>
              <a:t>21/09/2018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908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 lIns="91438" tIns="45719" rIns="91438" bIns="45719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F7467EB-1052-4B35-8EF1-39857687D2F9}" type="datetime1">
              <a:rPr lang="es-MX" smtClean="0"/>
              <a:pPr/>
              <a:t>21/09/2018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198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A001F4B-DDE0-4E74-A944-7C187F6BF01E}" type="datetime1">
              <a:rPr lang="es-MX" smtClean="0"/>
              <a:pPr/>
              <a:t>21/09/2018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1170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316F20B-AF68-4ED4-8200-BAB2EFD163CE}" type="datetime1">
              <a:rPr lang="es-MX" smtClean="0"/>
              <a:pPr/>
              <a:t>21/09/2018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81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D5E0B2A-148F-4FE3-9F36-91521C30C0EF}" type="datetime1">
              <a:rPr lang="es-MX" smtClean="0"/>
              <a:pPr/>
              <a:t>21/09/2018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855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95C9DA3-6662-4C05-85CE-47AC1DB772B1}" type="datetime1">
              <a:rPr lang="es-MX" smtClean="0"/>
              <a:pPr/>
              <a:t>21/09/2018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116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8" tIns="45719" rIns="91438" bIns="45719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37DD6DA7-36C2-4645-9BD2-4D52AF6AC2C7}" type="datetime1">
              <a:rPr lang="es-MX" smtClean="0"/>
              <a:pPr/>
              <a:t>21/09/2018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344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71FD7EF-6E9F-4066-9BB9-A8A9B8CEC8B6}" type="datetime1">
              <a:rPr lang="es-MX" smtClean="0"/>
              <a:pPr/>
              <a:t>21/09/2018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38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D3791C8-22D2-46B9-A3FF-4ADE588245A7}" type="datetime1">
              <a:rPr lang="es-MX" smtClean="0"/>
              <a:pPr/>
              <a:t>21/09/2018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512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438" tIns="45719" rIns="91438" bIns="45719"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39DB900-9826-4839-A80B-41247B5B77E8}" type="datetime1">
              <a:rPr lang="es-MX" smtClean="0"/>
              <a:pPr/>
              <a:t>21/09/2018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771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43775-927A-485F-8B65-FF512660102C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fld id="{DF52F38B-428B-4813-B126-E46584E30D81}" type="datetime1">
              <a:rPr lang="es-MX" smtClean="0"/>
              <a:pPr/>
              <a:t>21/09/2018</a:t>
            </a:fld>
            <a:endParaRPr lang="es-MX"/>
          </a:p>
        </p:txBody>
      </p:sp>
      <p:grpSp>
        <p:nvGrpSpPr>
          <p:cNvPr id="12" name="Agrupar 11"/>
          <p:cNvGrpSpPr/>
          <p:nvPr userDrawn="1"/>
        </p:nvGrpSpPr>
        <p:grpSpPr>
          <a:xfrm>
            <a:off x="9598563" y="326396"/>
            <a:ext cx="2258342" cy="597143"/>
            <a:chOff x="7020272" y="6093296"/>
            <a:chExt cx="1808499" cy="478194"/>
          </a:xfrm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7598666" y="6093296"/>
              <a:ext cx="441534" cy="478194"/>
            </a:xfrm>
            <a:custGeom>
              <a:avLst/>
              <a:gdLst>
                <a:gd name="T0" fmla="*/ 129 w 214"/>
                <a:gd name="T1" fmla="*/ 231 h 231"/>
                <a:gd name="T2" fmla="*/ 0 w 214"/>
                <a:gd name="T3" fmla="*/ 115 h 231"/>
                <a:gd name="T4" fmla="*/ 129 w 214"/>
                <a:gd name="T5" fmla="*/ 0 h 231"/>
                <a:gd name="T6" fmla="*/ 214 w 214"/>
                <a:gd name="T7" fmla="*/ 25 h 231"/>
                <a:gd name="T8" fmla="*/ 199 w 214"/>
                <a:gd name="T9" fmla="*/ 59 h 231"/>
                <a:gd name="T10" fmla="*/ 129 w 214"/>
                <a:gd name="T11" fmla="*/ 23 h 231"/>
                <a:gd name="T12" fmla="*/ 57 w 214"/>
                <a:gd name="T13" fmla="*/ 115 h 231"/>
                <a:gd name="T14" fmla="*/ 129 w 214"/>
                <a:gd name="T15" fmla="*/ 208 h 231"/>
                <a:gd name="T16" fmla="*/ 199 w 214"/>
                <a:gd name="T17" fmla="*/ 171 h 231"/>
                <a:gd name="T18" fmla="*/ 214 w 214"/>
                <a:gd name="T19" fmla="*/ 206 h 231"/>
                <a:gd name="T20" fmla="*/ 129 w 214"/>
                <a:gd name="T21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231">
                  <a:moveTo>
                    <a:pt x="129" y="231"/>
                  </a:moveTo>
                  <a:cubicBezTo>
                    <a:pt x="58" y="231"/>
                    <a:pt x="0" y="179"/>
                    <a:pt x="0" y="115"/>
                  </a:cubicBezTo>
                  <a:cubicBezTo>
                    <a:pt x="0" y="51"/>
                    <a:pt x="58" y="0"/>
                    <a:pt x="129" y="0"/>
                  </a:cubicBezTo>
                  <a:cubicBezTo>
                    <a:pt x="166" y="0"/>
                    <a:pt x="191" y="10"/>
                    <a:pt x="214" y="25"/>
                  </a:cubicBezTo>
                  <a:cubicBezTo>
                    <a:pt x="199" y="59"/>
                    <a:pt x="199" y="59"/>
                    <a:pt x="199" y="59"/>
                  </a:cubicBezTo>
                  <a:cubicBezTo>
                    <a:pt x="189" y="41"/>
                    <a:pt x="165" y="23"/>
                    <a:pt x="129" y="23"/>
                  </a:cubicBezTo>
                  <a:cubicBezTo>
                    <a:pt x="82" y="23"/>
                    <a:pt x="57" y="68"/>
                    <a:pt x="57" y="115"/>
                  </a:cubicBezTo>
                  <a:cubicBezTo>
                    <a:pt x="57" y="163"/>
                    <a:pt x="82" y="208"/>
                    <a:pt x="129" y="208"/>
                  </a:cubicBezTo>
                  <a:cubicBezTo>
                    <a:pt x="166" y="208"/>
                    <a:pt x="189" y="189"/>
                    <a:pt x="199" y="171"/>
                  </a:cubicBezTo>
                  <a:cubicBezTo>
                    <a:pt x="214" y="206"/>
                    <a:pt x="214" y="206"/>
                    <a:pt x="214" y="206"/>
                  </a:cubicBezTo>
                  <a:cubicBezTo>
                    <a:pt x="191" y="221"/>
                    <a:pt x="166" y="231"/>
                    <a:pt x="129" y="231"/>
                  </a:cubicBezTo>
                  <a:close/>
                </a:path>
              </a:pathLst>
            </a:custGeom>
            <a:solidFill>
              <a:srgbClr val="AAA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8095595" y="6099813"/>
              <a:ext cx="396729" cy="465160"/>
            </a:xfrm>
            <a:custGeom>
              <a:avLst/>
              <a:gdLst>
                <a:gd name="T0" fmla="*/ 134 w 192"/>
                <a:gd name="T1" fmla="*/ 225 h 225"/>
                <a:gd name="T2" fmla="*/ 62 w 192"/>
                <a:gd name="T3" fmla="*/ 112 h 225"/>
                <a:gd name="T4" fmla="*/ 75 w 192"/>
                <a:gd name="T5" fmla="*/ 112 h 225"/>
                <a:gd name="T6" fmla="*/ 125 w 192"/>
                <a:gd name="T7" fmla="*/ 67 h 225"/>
                <a:gd name="T8" fmla="*/ 75 w 192"/>
                <a:gd name="T9" fmla="*/ 22 h 225"/>
                <a:gd name="T10" fmla="*/ 50 w 192"/>
                <a:gd name="T11" fmla="*/ 22 h 225"/>
                <a:gd name="T12" fmla="*/ 50 w 192"/>
                <a:gd name="T13" fmla="*/ 225 h 225"/>
                <a:gd name="T14" fmla="*/ 0 w 192"/>
                <a:gd name="T15" fmla="*/ 225 h 225"/>
                <a:gd name="T16" fmla="*/ 0 w 192"/>
                <a:gd name="T17" fmla="*/ 0 h 225"/>
                <a:gd name="T18" fmla="*/ 100 w 192"/>
                <a:gd name="T19" fmla="*/ 0 h 225"/>
                <a:gd name="T20" fmla="*/ 175 w 192"/>
                <a:gd name="T21" fmla="*/ 67 h 225"/>
                <a:gd name="T22" fmla="*/ 131 w 192"/>
                <a:gd name="T23" fmla="*/ 129 h 225"/>
                <a:gd name="T24" fmla="*/ 192 w 192"/>
                <a:gd name="T25" fmla="*/ 225 h 225"/>
                <a:gd name="T26" fmla="*/ 134 w 192"/>
                <a:gd name="T2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2" h="225">
                  <a:moveTo>
                    <a:pt x="134" y="225"/>
                  </a:moveTo>
                  <a:cubicBezTo>
                    <a:pt x="62" y="112"/>
                    <a:pt x="62" y="112"/>
                    <a:pt x="62" y="112"/>
                  </a:cubicBezTo>
                  <a:cubicBezTo>
                    <a:pt x="75" y="112"/>
                    <a:pt x="75" y="112"/>
                    <a:pt x="75" y="112"/>
                  </a:cubicBezTo>
                  <a:cubicBezTo>
                    <a:pt x="103" y="112"/>
                    <a:pt x="125" y="92"/>
                    <a:pt x="125" y="67"/>
                  </a:cubicBezTo>
                  <a:cubicBezTo>
                    <a:pt x="125" y="43"/>
                    <a:pt x="103" y="22"/>
                    <a:pt x="75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5"/>
                    <a:pt x="50" y="225"/>
                    <a:pt x="50" y="225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42" y="0"/>
                    <a:pt x="175" y="30"/>
                    <a:pt x="175" y="67"/>
                  </a:cubicBezTo>
                  <a:cubicBezTo>
                    <a:pt x="175" y="95"/>
                    <a:pt x="157" y="118"/>
                    <a:pt x="131" y="129"/>
                  </a:cubicBezTo>
                  <a:cubicBezTo>
                    <a:pt x="192" y="225"/>
                    <a:pt x="192" y="225"/>
                    <a:pt x="192" y="225"/>
                  </a:cubicBezTo>
                  <a:lnTo>
                    <a:pt x="134" y="225"/>
                  </a:lnTo>
                  <a:close/>
                </a:path>
              </a:pathLst>
            </a:custGeom>
            <a:solidFill>
              <a:srgbClr val="AAA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8546091" y="6099813"/>
              <a:ext cx="282680" cy="465160"/>
            </a:xfrm>
            <a:custGeom>
              <a:avLst/>
              <a:gdLst>
                <a:gd name="T0" fmla="*/ 0 w 347"/>
                <a:gd name="T1" fmla="*/ 571 h 571"/>
                <a:gd name="T2" fmla="*/ 0 w 347"/>
                <a:gd name="T3" fmla="*/ 0 h 571"/>
                <a:gd name="T4" fmla="*/ 347 w 347"/>
                <a:gd name="T5" fmla="*/ 0 h 571"/>
                <a:gd name="T6" fmla="*/ 347 w 347"/>
                <a:gd name="T7" fmla="*/ 56 h 571"/>
                <a:gd name="T8" fmla="*/ 126 w 347"/>
                <a:gd name="T9" fmla="*/ 56 h 571"/>
                <a:gd name="T10" fmla="*/ 126 w 347"/>
                <a:gd name="T11" fmla="*/ 256 h 571"/>
                <a:gd name="T12" fmla="*/ 347 w 347"/>
                <a:gd name="T13" fmla="*/ 256 h 571"/>
                <a:gd name="T14" fmla="*/ 347 w 347"/>
                <a:gd name="T15" fmla="*/ 315 h 571"/>
                <a:gd name="T16" fmla="*/ 126 w 347"/>
                <a:gd name="T17" fmla="*/ 315 h 571"/>
                <a:gd name="T18" fmla="*/ 126 w 347"/>
                <a:gd name="T19" fmla="*/ 513 h 571"/>
                <a:gd name="T20" fmla="*/ 347 w 347"/>
                <a:gd name="T21" fmla="*/ 513 h 571"/>
                <a:gd name="T22" fmla="*/ 347 w 347"/>
                <a:gd name="T23" fmla="*/ 571 h 571"/>
                <a:gd name="T24" fmla="*/ 0 w 347"/>
                <a:gd name="T25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7" h="571">
                  <a:moveTo>
                    <a:pt x="0" y="571"/>
                  </a:moveTo>
                  <a:lnTo>
                    <a:pt x="0" y="0"/>
                  </a:lnTo>
                  <a:lnTo>
                    <a:pt x="347" y="0"/>
                  </a:lnTo>
                  <a:lnTo>
                    <a:pt x="347" y="56"/>
                  </a:lnTo>
                  <a:lnTo>
                    <a:pt x="126" y="56"/>
                  </a:lnTo>
                  <a:lnTo>
                    <a:pt x="126" y="256"/>
                  </a:lnTo>
                  <a:lnTo>
                    <a:pt x="347" y="256"/>
                  </a:lnTo>
                  <a:lnTo>
                    <a:pt x="347" y="315"/>
                  </a:lnTo>
                  <a:lnTo>
                    <a:pt x="126" y="315"/>
                  </a:lnTo>
                  <a:lnTo>
                    <a:pt x="126" y="513"/>
                  </a:lnTo>
                  <a:lnTo>
                    <a:pt x="347" y="513"/>
                  </a:lnTo>
                  <a:lnTo>
                    <a:pt x="347" y="571"/>
                  </a:lnTo>
                  <a:lnTo>
                    <a:pt x="0" y="571"/>
                  </a:lnTo>
                  <a:close/>
                </a:path>
              </a:pathLst>
            </a:custGeom>
            <a:solidFill>
              <a:srgbClr val="AAA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7522090" y="6099813"/>
              <a:ext cx="26883" cy="465160"/>
            </a:xfrm>
            <a:prstGeom prst="rect">
              <a:avLst/>
            </a:prstGeom>
            <a:solidFill>
              <a:srgbClr val="AAAA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7020272" y="6099813"/>
              <a:ext cx="452125" cy="452940"/>
            </a:xfrm>
            <a:custGeom>
              <a:avLst/>
              <a:gdLst>
                <a:gd name="T0" fmla="*/ 555 w 555"/>
                <a:gd name="T1" fmla="*/ 457 h 556"/>
                <a:gd name="T2" fmla="*/ 555 w 555"/>
                <a:gd name="T3" fmla="*/ 556 h 556"/>
                <a:gd name="T4" fmla="*/ 0 w 555"/>
                <a:gd name="T5" fmla="*/ 0 h 556"/>
                <a:gd name="T6" fmla="*/ 99 w 555"/>
                <a:gd name="T7" fmla="*/ 0 h 556"/>
                <a:gd name="T8" fmla="*/ 555 w 555"/>
                <a:gd name="T9" fmla="*/ 457 h 556"/>
                <a:gd name="T10" fmla="*/ 210 w 555"/>
                <a:gd name="T11" fmla="*/ 0 h 556"/>
                <a:gd name="T12" fmla="*/ 127 w 555"/>
                <a:gd name="T13" fmla="*/ 0 h 556"/>
                <a:gd name="T14" fmla="*/ 555 w 555"/>
                <a:gd name="T15" fmla="*/ 432 h 556"/>
                <a:gd name="T16" fmla="*/ 555 w 555"/>
                <a:gd name="T17" fmla="*/ 348 h 556"/>
                <a:gd name="T18" fmla="*/ 210 w 555"/>
                <a:gd name="T19" fmla="*/ 0 h 556"/>
                <a:gd name="T20" fmla="*/ 319 w 555"/>
                <a:gd name="T21" fmla="*/ 0 h 556"/>
                <a:gd name="T22" fmla="*/ 236 w 555"/>
                <a:gd name="T23" fmla="*/ 0 h 556"/>
                <a:gd name="T24" fmla="*/ 555 w 555"/>
                <a:gd name="T25" fmla="*/ 320 h 556"/>
                <a:gd name="T26" fmla="*/ 555 w 555"/>
                <a:gd name="T27" fmla="*/ 236 h 556"/>
                <a:gd name="T28" fmla="*/ 319 w 555"/>
                <a:gd name="T29" fmla="*/ 0 h 556"/>
                <a:gd name="T30" fmla="*/ 431 w 555"/>
                <a:gd name="T31" fmla="*/ 0 h 556"/>
                <a:gd name="T32" fmla="*/ 347 w 555"/>
                <a:gd name="T33" fmla="*/ 0 h 556"/>
                <a:gd name="T34" fmla="*/ 555 w 555"/>
                <a:gd name="T35" fmla="*/ 208 h 556"/>
                <a:gd name="T36" fmla="*/ 555 w 555"/>
                <a:gd name="T37" fmla="*/ 124 h 556"/>
                <a:gd name="T38" fmla="*/ 431 w 555"/>
                <a:gd name="T39" fmla="*/ 0 h 556"/>
                <a:gd name="T40" fmla="*/ 555 w 555"/>
                <a:gd name="T41" fmla="*/ 0 h 556"/>
                <a:gd name="T42" fmla="*/ 459 w 555"/>
                <a:gd name="T43" fmla="*/ 0 h 556"/>
                <a:gd name="T44" fmla="*/ 555 w 555"/>
                <a:gd name="T45" fmla="*/ 99 h 556"/>
                <a:gd name="T46" fmla="*/ 555 w 555"/>
                <a:gd name="T47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5" h="556">
                  <a:moveTo>
                    <a:pt x="555" y="457"/>
                  </a:moveTo>
                  <a:lnTo>
                    <a:pt x="555" y="556"/>
                  </a:lnTo>
                  <a:lnTo>
                    <a:pt x="0" y="0"/>
                  </a:lnTo>
                  <a:lnTo>
                    <a:pt x="99" y="0"/>
                  </a:lnTo>
                  <a:lnTo>
                    <a:pt x="555" y="457"/>
                  </a:lnTo>
                  <a:close/>
                  <a:moveTo>
                    <a:pt x="210" y="0"/>
                  </a:moveTo>
                  <a:lnTo>
                    <a:pt x="127" y="0"/>
                  </a:lnTo>
                  <a:lnTo>
                    <a:pt x="555" y="432"/>
                  </a:lnTo>
                  <a:lnTo>
                    <a:pt x="555" y="348"/>
                  </a:lnTo>
                  <a:lnTo>
                    <a:pt x="210" y="0"/>
                  </a:lnTo>
                  <a:close/>
                  <a:moveTo>
                    <a:pt x="319" y="0"/>
                  </a:moveTo>
                  <a:lnTo>
                    <a:pt x="236" y="0"/>
                  </a:lnTo>
                  <a:lnTo>
                    <a:pt x="555" y="320"/>
                  </a:lnTo>
                  <a:lnTo>
                    <a:pt x="555" y="236"/>
                  </a:lnTo>
                  <a:lnTo>
                    <a:pt x="319" y="0"/>
                  </a:lnTo>
                  <a:close/>
                  <a:moveTo>
                    <a:pt x="431" y="0"/>
                  </a:moveTo>
                  <a:lnTo>
                    <a:pt x="347" y="0"/>
                  </a:lnTo>
                  <a:lnTo>
                    <a:pt x="555" y="208"/>
                  </a:lnTo>
                  <a:lnTo>
                    <a:pt x="555" y="124"/>
                  </a:lnTo>
                  <a:lnTo>
                    <a:pt x="431" y="0"/>
                  </a:lnTo>
                  <a:close/>
                  <a:moveTo>
                    <a:pt x="555" y="0"/>
                  </a:moveTo>
                  <a:lnTo>
                    <a:pt x="459" y="0"/>
                  </a:lnTo>
                  <a:lnTo>
                    <a:pt x="555" y="99"/>
                  </a:lnTo>
                  <a:lnTo>
                    <a:pt x="555" y="0"/>
                  </a:lnTo>
                  <a:close/>
                </a:path>
              </a:pathLst>
            </a:custGeom>
            <a:solidFill>
              <a:srgbClr val="A9A9A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291855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Aprovechamiento%20MIM%202018%2011042018.XLS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938" y="2"/>
            <a:ext cx="5199063" cy="3333398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761" y="1"/>
            <a:ext cx="5217459" cy="3333397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92"/>
            <a:ext cx="3295219" cy="3346308"/>
          </a:xfrm>
          <a:prstGeom prst="rect">
            <a:avLst/>
          </a:prstGeom>
        </p:spPr>
      </p:pic>
      <p:grpSp>
        <p:nvGrpSpPr>
          <p:cNvPr id="48" name="44 Grupo"/>
          <p:cNvGrpSpPr>
            <a:grpSpLocks noChangeAspect="1"/>
          </p:cNvGrpSpPr>
          <p:nvPr/>
        </p:nvGrpSpPr>
        <p:grpSpPr>
          <a:xfrm>
            <a:off x="8418554" y="3817653"/>
            <a:ext cx="2736000" cy="1497331"/>
            <a:chOff x="122238" y="993775"/>
            <a:chExt cx="8899526" cy="4870451"/>
          </a:xfrm>
          <a:solidFill>
            <a:srgbClr val="A9A9A9"/>
          </a:solidFill>
        </p:grpSpPr>
        <p:sp>
          <p:nvSpPr>
            <p:cNvPr id="49" name="Freeform 5"/>
            <p:cNvSpPr>
              <a:spLocks/>
            </p:cNvSpPr>
            <p:nvPr/>
          </p:nvSpPr>
          <p:spPr bwMode="auto">
            <a:xfrm>
              <a:off x="2971801" y="993775"/>
              <a:ext cx="2174875" cy="2355850"/>
            </a:xfrm>
            <a:custGeom>
              <a:avLst/>
              <a:gdLst>
                <a:gd name="T0" fmla="*/ 116 w 193"/>
                <a:gd name="T1" fmla="*/ 209 h 209"/>
                <a:gd name="T2" fmla="*/ 0 w 193"/>
                <a:gd name="T3" fmla="*/ 105 h 209"/>
                <a:gd name="T4" fmla="*/ 116 w 193"/>
                <a:gd name="T5" fmla="*/ 0 h 209"/>
                <a:gd name="T6" fmla="*/ 193 w 193"/>
                <a:gd name="T7" fmla="*/ 23 h 209"/>
                <a:gd name="T8" fmla="*/ 179 w 193"/>
                <a:gd name="T9" fmla="*/ 54 h 209"/>
                <a:gd name="T10" fmla="*/ 116 w 193"/>
                <a:gd name="T11" fmla="*/ 21 h 209"/>
                <a:gd name="T12" fmla="*/ 51 w 193"/>
                <a:gd name="T13" fmla="*/ 105 h 209"/>
                <a:gd name="T14" fmla="*/ 116 w 193"/>
                <a:gd name="T15" fmla="*/ 188 h 209"/>
                <a:gd name="T16" fmla="*/ 179 w 193"/>
                <a:gd name="T17" fmla="*/ 155 h 209"/>
                <a:gd name="T18" fmla="*/ 193 w 193"/>
                <a:gd name="T19" fmla="*/ 186 h 209"/>
                <a:gd name="T20" fmla="*/ 116 w 193"/>
                <a:gd name="T21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3" h="209">
                  <a:moveTo>
                    <a:pt x="116" y="209"/>
                  </a:moveTo>
                  <a:cubicBezTo>
                    <a:pt x="52" y="209"/>
                    <a:pt x="0" y="162"/>
                    <a:pt x="0" y="105"/>
                  </a:cubicBezTo>
                  <a:cubicBezTo>
                    <a:pt x="0" y="47"/>
                    <a:pt x="52" y="0"/>
                    <a:pt x="116" y="0"/>
                  </a:cubicBezTo>
                  <a:cubicBezTo>
                    <a:pt x="149" y="0"/>
                    <a:pt x="172" y="9"/>
                    <a:pt x="193" y="23"/>
                  </a:cubicBezTo>
                  <a:cubicBezTo>
                    <a:pt x="179" y="54"/>
                    <a:pt x="179" y="54"/>
                    <a:pt x="179" y="54"/>
                  </a:cubicBezTo>
                  <a:cubicBezTo>
                    <a:pt x="170" y="38"/>
                    <a:pt x="148" y="21"/>
                    <a:pt x="116" y="21"/>
                  </a:cubicBezTo>
                  <a:cubicBezTo>
                    <a:pt x="73" y="21"/>
                    <a:pt x="51" y="62"/>
                    <a:pt x="51" y="105"/>
                  </a:cubicBezTo>
                  <a:cubicBezTo>
                    <a:pt x="51" y="148"/>
                    <a:pt x="73" y="188"/>
                    <a:pt x="116" y="188"/>
                  </a:cubicBezTo>
                  <a:cubicBezTo>
                    <a:pt x="149" y="188"/>
                    <a:pt x="170" y="172"/>
                    <a:pt x="179" y="155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72" y="200"/>
                    <a:pt x="149" y="209"/>
                    <a:pt x="116" y="2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5416551" y="1038225"/>
              <a:ext cx="1949450" cy="2278063"/>
            </a:xfrm>
            <a:custGeom>
              <a:avLst/>
              <a:gdLst>
                <a:gd name="T0" fmla="*/ 121 w 173"/>
                <a:gd name="T1" fmla="*/ 202 h 202"/>
                <a:gd name="T2" fmla="*/ 56 w 173"/>
                <a:gd name="T3" fmla="*/ 101 h 202"/>
                <a:gd name="T4" fmla="*/ 68 w 173"/>
                <a:gd name="T5" fmla="*/ 101 h 202"/>
                <a:gd name="T6" fmla="*/ 113 w 173"/>
                <a:gd name="T7" fmla="*/ 60 h 202"/>
                <a:gd name="T8" fmla="*/ 68 w 173"/>
                <a:gd name="T9" fmla="*/ 20 h 202"/>
                <a:gd name="T10" fmla="*/ 45 w 173"/>
                <a:gd name="T11" fmla="*/ 20 h 202"/>
                <a:gd name="T12" fmla="*/ 45 w 173"/>
                <a:gd name="T13" fmla="*/ 202 h 202"/>
                <a:gd name="T14" fmla="*/ 0 w 173"/>
                <a:gd name="T15" fmla="*/ 202 h 202"/>
                <a:gd name="T16" fmla="*/ 0 w 173"/>
                <a:gd name="T17" fmla="*/ 0 h 202"/>
                <a:gd name="T18" fmla="*/ 90 w 173"/>
                <a:gd name="T19" fmla="*/ 0 h 202"/>
                <a:gd name="T20" fmla="*/ 158 w 173"/>
                <a:gd name="T21" fmla="*/ 60 h 202"/>
                <a:gd name="T22" fmla="*/ 118 w 173"/>
                <a:gd name="T23" fmla="*/ 116 h 202"/>
                <a:gd name="T24" fmla="*/ 173 w 173"/>
                <a:gd name="T25" fmla="*/ 202 h 202"/>
                <a:gd name="T26" fmla="*/ 121 w 173"/>
                <a:gd name="T2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2">
                  <a:moveTo>
                    <a:pt x="121" y="202"/>
                  </a:moveTo>
                  <a:cubicBezTo>
                    <a:pt x="56" y="101"/>
                    <a:pt x="56" y="101"/>
                    <a:pt x="56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92" y="101"/>
                    <a:pt x="113" y="83"/>
                    <a:pt x="113" y="60"/>
                  </a:cubicBezTo>
                  <a:cubicBezTo>
                    <a:pt x="113" y="38"/>
                    <a:pt x="92" y="20"/>
                    <a:pt x="68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28" y="0"/>
                    <a:pt x="158" y="27"/>
                    <a:pt x="158" y="60"/>
                  </a:cubicBezTo>
                  <a:cubicBezTo>
                    <a:pt x="158" y="85"/>
                    <a:pt x="141" y="106"/>
                    <a:pt x="118" y="116"/>
                  </a:cubicBezTo>
                  <a:cubicBezTo>
                    <a:pt x="173" y="202"/>
                    <a:pt x="173" y="202"/>
                    <a:pt x="173" y="202"/>
                  </a:cubicBezTo>
                  <a:lnTo>
                    <a:pt x="12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7624764" y="1038227"/>
              <a:ext cx="1397000" cy="2278061"/>
            </a:xfrm>
            <a:custGeom>
              <a:avLst/>
              <a:gdLst>
                <a:gd name="T0" fmla="*/ 0 w 880"/>
                <a:gd name="T1" fmla="*/ 1435 h 1435"/>
                <a:gd name="T2" fmla="*/ 0 w 880"/>
                <a:gd name="T3" fmla="*/ 0 h 1435"/>
                <a:gd name="T4" fmla="*/ 880 w 880"/>
                <a:gd name="T5" fmla="*/ 0 h 1435"/>
                <a:gd name="T6" fmla="*/ 880 w 880"/>
                <a:gd name="T7" fmla="*/ 142 h 1435"/>
                <a:gd name="T8" fmla="*/ 319 w 880"/>
                <a:gd name="T9" fmla="*/ 142 h 1435"/>
                <a:gd name="T10" fmla="*/ 319 w 880"/>
                <a:gd name="T11" fmla="*/ 647 h 1435"/>
                <a:gd name="T12" fmla="*/ 880 w 880"/>
                <a:gd name="T13" fmla="*/ 647 h 1435"/>
                <a:gd name="T14" fmla="*/ 880 w 880"/>
                <a:gd name="T15" fmla="*/ 789 h 1435"/>
                <a:gd name="T16" fmla="*/ 319 w 880"/>
                <a:gd name="T17" fmla="*/ 789 h 1435"/>
                <a:gd name="T18" fmla="*/ 319 w 880"/>
                <a:gd name="T19" fmla="*/ 1293 h 1435"/>
                <a:gd name="T20" fmla="*/ 880 w 880"/>
                <a:gd name="T21" fmla="*/ 1293 h 1435"/>
                <a:gd name="T22" fmla="*/ 880 w 880"/>
                <a:gd name="T23" fmla="*/ 1435 h 1435"/>
                <a:gd name="T24" fmla="*/ 0 w 880"/>
                <a:gd name="T25" fmla="*/ 1435 h 1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0" h="1435">
                  <a:moveTo>
                    <a:pt x="0" y="1435"/>
                  </a:moveTo>
                  <a:lnTo>
                    <a:pt x="0" y="0"/>
                  </a:lnTo>
                  <a:lnTo>
                    <a:pt x="880" y="0"/>
                  </a:lnTo>
                  <a:lnTo>
                    <a:pt x="880" y="142"/>
                  </a:lnTo>
                  <a:lnTo>
                    <a:pt x="319" y="142"/>
                  </a:lnTo>
                  <a:lnTo>
                    <a:pt x="319" y="647"/>
                  </a:lnTo>
                  <a:lnTo>
                    <a:pt x="880" y="647"/>
                  </a:lnTo>
                  <a:lnTo>
                    <a:pt x="880" y="789"/>
                  </a:lnTo>
                  <a:lnTo>
                    <a:pt x="319" y="789"/>
                  </a:lnTo>
                  <a:lnTo>
                    <a:pt x="319" y="1293"/>
                  </a:lnTo>
                  <a:lnTo>
                    <a:pt x="880" y="1293"/>
                  </a:lnTo>
                  <a:lnTo>
                    <a:pt x="880" y="1435"/>
                  </a:lnTo>
                  <a:lnTo>
                    <a:pt x="0" y="14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8"/>
            <p:cNvSpPr>
              <a:spLocks noEditPoints="1"/>
            </p:cNvSpPr>
            <p:nvPr/>
          </p:nvSpPr>
          <p:spPr bwMode="auto">
            <a:xfrm>
              <a:off x="2995613" y="4602163"/>
              <a:ext cx="360363" cy="484188"/>
            </a:xfrm>
            <a:custGeom>
              <a:avLst/>
              <a:gdLst>
                <a:gd name="T0" fmla="*/ 0 w 32"/>
                <a:gd name="T1" fmla="*/ 1 h 43"/>
                <a:gd name="T2" fmla="*/ 12 w 32"/>
                <a:gd name="T3" fmla="*/ 0 h 43"/>
                <a:gd name="T4" fmla="*/ 26 w 32"/>
                <a:gd name="T5" fmla="*/ 4 h 43"/>
                <a:gd name="T6" fmla="*/ 30 w 32"/>
                <a:gd name="T7" fmla="*/ 12 h 43"/>
                <a:gd name="T8" fmla="*/ 23 w 32"/>
                <a:gd name="T9" fmla="*/ 23 h 43"/>
                <a:gd name="T10" fmla="*/ 23 w 32"/>
                <a:gd name="T11" fmla="*/ 23 h 43"/>
                <a:gd name="T12" fmla="*/ 28 w 32"/>
                <a:gd name="T13" fmla="*/ 31 h 43"/>
                <a:gd name="T14" fmla="*/ 32 w 32"/>
                <a:gd name="T15" fmla="*/ 43 h 43"/>
                <a:gd name="T16" fmla="*/ 22 w 32"/>
                <a:gd name="T17" fmla="*/ 43 h 43"/>
                <a:gd name="T18" fmla="*/ 19 w 32"/>
                <a:gd name="T19" fmla="*/ 33 h 43"/>
                <a:gd name="T20" fmla="*/ 12 w 32"/>
                <a:gd name="T21" fmla="*/ 26 h 43"/>
                <a:gd name="T22" fmla="*/ 9 w 32"/>
                <a:gd name="T23" fmla="*/ 26 h 43"/>
                <a:gd name="T24" fmla="*/ 9 w 32"/>
                <a:gd name="T25" fmla="*/ 43 h 43"/>
                <a:gd name="T26" fmla="*/ 0 w 32"/>
                <a:gd name="T27" fmla="*/ 43 h 43"/>
                <a:gd name="T28" fmla="*/ 0 w 32"/>
                <a:gd name="T29" fmla="*/ 1 h 43"/>
                <a:gd name="T30" fmla="*/ 9 w 32"/>
                <a:gd name="T31" fmla="*/ 19 h 43"/>
                <a:gd name="T32" fmla="*/ 13 w 32"/>
                <a:gd name="T33" fmla="*/ 19 h 43"/>
                <a:gd name="T34" fmla="*/ 21 w 32"/>
                <a:gd name="T35" fmla="*/ 13 h 43"/>
                <a:gd name="T36" fmla="*/ 13 w 32"/>
                <a:gd name="T37" fmla="*/ 7 h 43"/>
                <a:gd name="T38" fmla="*/ 9 w 32"/>
                <a:gd name="T39" fmla="*/ 8 h 43"/>
                <a:gd name="T40" fmla="*/ 9 w 32"/>
                <a:gd name="T41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3">
                  <a:moveTo>
                    <a:pt x="0" y="1"/>
                  </a:moveTo>
                  <a:cubicBezTo>
                    <a:pt x="3" y="1"/>
                    <a:pt x="7" y="0"/>
                    <a:pt x="12" y="0"/>
                  </a:cubicBezTo>
                  <a:cubicBezTo>
                    <a:pt x="19" y="0"/>
                    <a:pt x="23" y="1"/>
                    <a:pt x="26" y="4"/>
                  </a:cubicBezTo>
                  <a:cubicBezTo>
                    <a:pt x="29" y="6"/>
                    <a:pt x="30" y="8"/>
                    <a:pt x="30" y="12"/>
                  </a:cubicBezTo>
                  <a:cubicBezTo>
                    <a:pt x="30" y="18"/>
                    <a:pt x="26" y="21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4"/>
                    <a:pt x="27" y="27"/>
                    <a:pt x="28" y="31"/>
                  </a:cubicBezTo>
                  <a:cubicBezTo>
                    <a:pt x="30" y="36"/>
                    <a:pt x="31" y="41"/>
                    <a:pt x="3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2"/>
                    <a:pt x="20" y="38"/>
                    <a:pt x="19" y="33"/>
                  </a:cubicBezTo>
                  <a:cubicBezTo>
                    <a:pt x="18" y="28"/>
                    <a:pt x="16" y="26"/>
                    <a:pt x="12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  <a:moveTo>
                    <a:pt x="9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7"/>
                    <a:pt x="21" y="13"/>
                  </a:cubicBezTo>
                  <a:cubicBezTo>
                    <a:pt x="21" y="9"/>
                    <a:pt x="18" y="7"/>
                    <a:pt x="13" y="7"/>
                  </a:cubicBezTo>
                  <a:cubicBezTo>
                    <a:pt x="11" y="7"/>
                    <a:pt x="10" y="7"/>
                    <a:pt x="9" y="8"/>
                  </a:cubicBez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3422651" y="4602163"/>
              <a:ext cx="304800" cy="484188"/>
            </a:xfrm>
            <a:custGeom>
              <a:avLst/>
              <a:gdLst>
                <a:gd name="T0" fmla="*/ 178 w 192"/>
                <a:gd name="T1" fmla="*/ 177 h 305"/>
                <a:gd name="T2" fmla="*/ 71 w 192"/>
                <a:gd name="T3" fmla="*/ 177 h 305"/>
                <a:gd name="T4" fmla="*/ 71 w 192"/>
                <a:gd name="T5" fmla="*/ 248 h 305"/>
                <a:gd name="T6" fmla="*/ 192 w 192"/>
                <a:gd name="T7" fmla="*/ 248 h 305"/>
                <a:gd name="T8" fmla="*/ 192 w 192"/>
                <a:gd name="T9" fmla="*/ 305 h 305"/>
                <a:gd name="T10" fmla="*/ 0 w 192"/>
                <a:gd name="T11" fmla="*/ 305 h 305"/>
                <a:gd name="T12" fmla="*/ 0 w 192"/>
                <a:gd name="T13" fmla="*/ 0 h 305"/>
                <a:gd name="T14" fmla="*/ 185 w 192"/>
                <a:gd name="T15" fmla="*/ 0 h 305"/>
                <a:gd name="T16" fmla="*/ 185 w 192"/>
                <a:gd name="T17" fmla="*/ 56 h 305"/>
                <a:gd name="T18" fmla="*/ 71 w 192"/>
                <a:gd name="T19" fmla="*/ 56 h 305"/>
                <a:gd name="T20" fmla="*/ 71 w 192"/>
                <a:gd name="T21" fmla="*/ 120 h 305"/>
                <a:gd name="T22" fmla="*/ 178 w 192"/>
                <a:gd name="T23" fmla="*/ 120 h 305"/>
                <a:gd name="T24" fmla="*/ 178 w 192"/>
                <a:gd name="T25" fmla="*/ 177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305">
                  <a:moveTo>
                    <a:pt x="178" y="177"/>
                  </a:moveTo>
                  <a:lnTo>
                    <a:pt x="71" y="177"/>
                  </a:lnTo>
                  <a:lnTo>
                    <a:pt x="71" y="248"/>
                  </a:lnTo>
                  <a:lnTo>
                    <a:pt x="192" y="248"/>
                  </a:lnTo>
                  <a:lnTo>
                    <a:pt x="192" y="305"/>
                  </a:lnTo>
                  <a:lnTo>
                    <a:pt x="0" y="305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56"/>
                  </a:lnTo>
                  <a:lnTo>
                    <a:pt x="71" y="56"/>
                  </a:lnTo>
                  <a:lnTo>
                    <a:pt x="71" y="120"/>
                  </a:lnTo>
                  <a:lnTo>
                    <a:pt x="178" y="120"/>
                  </a:lnTo>
                  <a:lnTo>
                    <a:pt x="178" y="1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3794126" y="4602163"/>
              <a:ext cx="417513" cy="484188"/>
            </a:xfrm>
            <a:custGeom>
              <a:avLst/>
              <a:gdLst>
                <a:gd name="T0" fmla="*/ 37 w 37"/>
                <a:gd name="T1" fmla="*/ 41 h 43"/>
                <a:gd name="T2" fmla="*/ 23 w 37"/>
                <a:gd name="T3" fmla="*/ 43 h 43"/>
                <a:gd name="T4" fmla="*/ 6 w 37"/>
                <a:gd name="T5" fmla="*/ 38 h 43"/>
                <a:gd name="T6" fmla="*/ 0 w 37"/>
                <a:gd name="T7" fmla="*/ 22 h 43"/>
                <a:gd name="T8" fmla="*/ 24 w 37"/>
                <a:gd name="T9" fmla="*/ 0 h 43"/>
                <a:gd name="T10" fmla="*/ 36 w 37"/>
                <a:gd name="T11" fmla="*/ 2 h 43"/>
                <a:gd name="T12" fmla="*/ 34 w 37"/>
                <a:gd name="T13" fmla="*/ 10 h 43"/>
                <a:gd name="T14" fmla="*/ 24 w 37"/>
                <a:gd name="T15" fmla="*/ 8 h 43"/>
                <a:gd name="T16" fmla="*/ 10 w 37"/>
                <a:gd name="T17" fmla="*/ 22 h 43"/>
                <a:gd name="T18" fmla="*/ 24 w 37"/>
                <a:gd name="T19" fmla="*/ 36 h 43"/>
                <a:gd name="T20" fmla="*/ 28 w 37"/>
                <a:gd name="T21" fmla="*/ 35 h 43"/>
                <a:gd name="T22" fmla="*/ 28 w 37"/>
                <a:gd name="T23" fmla="*/ 26 h 43"/>
                <a:gd name="T24" fmla="*/ 22 w 37"/>
                <a:gd name="T25" fmla="*/ 26 h 43"/>
                <a:gd name="T26" fmla="*/ 22 w 37"/>
                <a:gd name="T27" fmla="*/ 19 h 43"/>
                <a:gd name="T28" fmla="*/ 37 w 37"/>
                <a:gd name="T29" fmla="*/ 19 h 43"/>
                <a:gd name="T30" fmla="*/ 37 w 37"/>
                <a:gd name="T31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3">
                  <a:moveTo>
                    <a:pt x="37" y="41"/>
                  </a:moveTo>
                  <a:cubicBezTo>
                    <a:pt x="34" y="42"/>
                    <a:pt x="29" y="43"/>
                    <a:pt x="23" y="43"/>
                  </a:cubicBezTo>
                  <a:cubicBezTo>
                    <a:pt x="16" y="43"/>
                    <a:pt x="10" y="41"/>
                    <a:pt x="6" y="38"/>
                  </a:cubicBezTo>
                  <a:cubicBezTo>
                    <a:pt x="2" y="34"/>
                    <a:pt x="0" y="28"/>
                    <a:pt x="0" y="22"/>
                  </a:cubicBezTo>
                  <a:cubicBezTo>
                    <a:pt x="0" y="8"/>
                    <a:pt x="10" y="0"/>
                    <a:pt x="24" y="0"/>
                  </a:cubicBezTo>
                  <a:cubicBezTo>
                    <a:pt x="30" y="0"/>
                    <a:pt x="34" y="1"/>
                    <a:pt x="36" y="2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9"/>
                    <a:pt x="29" y="8"/>
                    <a:pt x="24" y="8"/>
                  </a:cubicBezTo>
                  <a:cubicBezTo>
                    <a:pt x="16" y="8"/>
                    <a:pt x="10" y="12"/>
                    <a:pt x="10" y="22"/>
                  </a:cubicBezTo>
                  <a:cubicBezTo>
                    <a:pt x="10" y="30"/>
                    <a:pt x="16" y="36"/>
                    <a:pt x="24" y="36"/>
                  </a:cubicBezTo>
                  <a:cubicBezTo>
                    <a:pt x="26" y="36"/>
                    <a:pt x="27" y="35"/>
                    <a:pt x="28" y="3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37" y="19"/>
                    <a:pt x="37" y="19"/>
                    <a:pt x="37" y="19"/>
                  </a:cubicBezTo>
                  <a:lnTo>
                    <a:pt x="37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reeform 11"/>
            <p:cNvSpPr>
              <a:spLocks/>
            </p:cNvSpPr>
            <p:nvPr/>
          </p:nvSpPr>
          <p:spPr bwMode="auto">
            <a:xfrm>
              <a:off x="4313238" y="4602163"/>
              <a:ext cx="393700" cy="495300"/>
            </a:xfrm>
            <a:custGeom>
              <a:avLst/>
              <a:gdLst>
                <a:gd name="T0" fmla="*/ 10 w 35"/>
                <a:gd name="T1" fmla="*/ 0 h 44"/>
                <a:gd name="T2" fmla="*/ 10 w 35"/>
                <a:gd name="T3" fmla="*/ 25 h 44"/>
                <a:gd name="T4" fmla="*/ 17 w 35"/>
                <a:gd name="T5" fmla="*/ 36 h 44"/>
                <a:gd name="T6" fmla="*/ 25 w 35"/>
                <a:gd name="T7" fmla="*/ 25 h 44"/>
                <a:gd name="T8" fmla="*/ 25 w 35"/>
                <a:gd name="T9" fmla="*/ 0 h 44"/>
                <a:gd name="T10" fmla="*/ 35 w 35"/>
                <a:gd name="T11" fmla="*/ 0 h 44"/>
                <a:gd name="T12" fmla="*/ 35 w 35"/>
                <a:gd name="T13" fmla="*/ 24 h 44"/>
                <a:gd name="T14" fmla="*/ 17 w 35"/>
                <a:gd name="T15" fmla="*/ 44 h 44"/>
                <a:gd name="T16" fmla="*/ 0 w 35"/>
                <a:gd name="T17" fmla="*/ 24 h 44"/>
                <a:gd name="T18" fmla="*/ 0 w 35"/>
                <a:gd name="T19" fmla="*/ 0 h 44"/>
                <a:gd name="T20" fmla="*/ 10 w 35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44">
                  <a:moveTo>
                    <a:pt x="10" y="0"/>
                  </a:moveTo>
                  <a:cubicBezTo>
                    <a:pt x="10" y="25"/>
                    <a:pt x="10" y="25"/>
                    <a:pt x="10" y="25"/>
                  </a:cubicBezTo>
                  <a:cubicBezTo>
                    <a:pt x="10" y="32"/>
                    <a:pt x="13" y="36"/>
                    <a:pt x="17" y="36"/>
                  </a:cubicBezTo>
                  <a:cubicBezTo>
                    <a:pt x="22" y="36"/>
                    <a:pt x="25" y="32"/>
                    <a:pt x="25" y="2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37"/>
                    <a:pt x="28" y="44"/>
                    <a:pt x="17" y="44"/>
                  </a:cubicBezTo>
                  <a:cubicBezTo>
                    <a:pt x="6" y="44"/>
                    <a:pt x="0" y="38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Freeform 12"/>
            <p:cNvSpPr>
              <a:spLocks/>
            </p:cNvSpPr>
            <p:nvPr/>
          </p:nvSpPr>
          <p:spPr bwMode="auto">
            <a:xfrm>
              <a:off x="4808538" y="4602163"/>
              <a:ext cx="304800" cy="484188"/>
            </a:xfrm>
            <a:custGeom>
              <a:avLst/>
              <a:gdLst>
                <a:gd name="T0" fmla="*/ 0 w 192"/>
                <a:gd name="T1" fmla="*/ 0 h 305"/>
                <a:gd name="T2" fmla="*/ 71 w 192"/>
                <a:gd name="T3" fmla="*/ 0 h 305"/>
                <a:gd name="T4" fmla="*/ 71 w 192"/>
                <a:gd name="T5" fmla="*/ 248 h 305"/>
                <a:gd name="T6" fmla="*/ 192 w 192"/>
                <a:gd name="T7" fmla="*/ 248 h 305"/>
                <a:gd name="T8" fmla="*/ 192 w 192"/>
                <a:gd name="T9" fmla="*/ 305 h 305"/>
                <a:gd name="T10" fmla="*/ 0 w 192"/>
                <a:gd name="T11" fmla="*/ 305 h 305"/>
                <a:gd name="T12" fmla="*/ 0 w 192"/>
                <a:gd name="T1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05">
                  <a:moveTo>
                    <a:pt x="0" y="0"/>
                  </a:moveTo>
                  <a:lnTo>
                    <a:pt x="71" y="0"/>
                  </a:lnTo>
                  <a:lnTo>
                    <a:pt x="71" y="248"/>
                  </a:lnTo>
                  <a:lnTo>
                    <a:pt x="192" y="248"/>
                  </a:lnTo>
                  <a:lnTo>
                    <a:pt x="192" y="30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Freeform 13"/>
            <p:cNvSpPr>
              <a:spLocks noEditPoints="1"/>
            </p:cNvSpPr>
            <p:nvPr/>
          </p:nvSpPr>
          <p:spPr bwMode="auto">
            <a:xfrm>
              <a:off x="5157788" y="4602163"/>
              <a:ext cx="439738" cy="484188"/>
            </a:xfrm>
            <a:custGeom>
              <a:avLst/>
              <a:gdLst>
                <a:gd name="T0" fmla="*/ 13 w 39"/>
                <a:gd name="T1" fmla="*/ 32 h 43"/>
                <a:gd name="T2" fmla="*/ 10 w 39"/>
                <a:gd name="T3" fmla="*/ 43 h 43"/>
                <a:gd name="T4" fmla="*/ 0 w 39"/>
                <a:gd name="T5" fmla="*/ 43 h 43"/>
                <a:gd name="T6" fmla="*/ 13 w 39"/>
                <a:gd name="T7" fmla="*/ 0 h 43"/>
                <a:gd name="T8" fmla="*/ 25 w 39"/>
                <a:gd name="T9" fmla="*/ 0 h 43"/>
                <a:gd name="T10" fmla="*/ 39 w 39"/>
                <a:gd name="T11" fmla="*/ 43 h 43"/>
                <a:gd name="T12" fmla="*/ 28 w 39"/>
                <a:gd name="T13" fmla="*/ 43 h 43"/>
                <a:gd name="T14" fmla="*/ 25 w 39"/>
                <a:gd name="T15" fmla="*/ 32 h 43"/>
                <a:gd name="T16" fmla="*/ 13 w 39"/>
                <a:gd name="T17" fmla="*/ 32 h 43"/>
                <a:gd name="T18" fmla="*/ 24 w 39"/>
                <a:gd name="T19" fmla="*/ 25 h 43"/>
                <a:gd name="T20" fmla="*/ 21 w 39"/>
                <a:gd name="T21" fmla="*/ 16 h 43"/>
                <a:gd name="T22" fmla="*/ 19 w 39"/>
                <a:gd name="T23" fmla="*/ 8 h 43"/>
                <a:gd name="T24" fmla="*/ 19 w 39"/>
                <a:gd name="T25" fmla="*/ 8 h 43"/>
                <a:gd name="T26" fmla="*/ 17 w 39"/>
                <a:gd name="T27" fmla="*/ 16 h 43"/>
                <a:gd name="T28" fmla="*/ 14 w 39"/>
                <a:gd name="T29" fmla="*/ 25 h 43"/>
                <a:gd name="T30" fmla="*/ 24 w 39"/>
                <a:gd name="T3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13" y="32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13" y="32"/>
                  </a:lnTo>
                  <a:close/>
                  <a:moveTo>
                    <a:pt x="24" y="25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0" y="13"/>
                    <a:pt x="19" y="10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10"/>
                    <a:pt x="17" y="13"/>
                    <a:pt x="17" y="16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2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Freeform 14"/>
            <p:cNvSpPr>
              <a:spLocks noEditPoints="1"/>
            </p:cNvSpPr>
            <p:nvPr/>
          </p:nvSpPr>
          <p:spPr bwMode="auto">
            <a:xfrm>
              <a:off x="5675313" y="4602163"/>
              <a:ext cx="417513" cy="484188"/>
            </a:xfrm>
            <a:custGeom>
              <a:avLst/>
              <a:gdLst>
                <a:gd name="T0" fmla="*/ 0 w 37"/>
                <a:gd name="T1" fmla="*/ 1 h 43"/>
                <a:gd name="T2" fmla="*/ 12 w 37"/>
                <a:gd name="T3" fmla="*/ 0 h 43"/>
                <a:gd name="T4" fmla="*/ 30 w 37"/>
                <a:gd name="T5" fmla="*/ 5 h 43"/>
                <a:gd name="T6" fmla="*/ 37 w 37"/>
                <a:gd name="T7" fmla="*/ 21 h 43"/>
                <a:gd name="T8" fmla="*/ 30 w 37"/>
                <a:gd name="T9" fmla="*/ 38 h 43"/>
                <a:gd name="T10" fmla="*/ 10 w 37"/>
                <a:gd name="T11" fmla="*/ 43 h 43"/>
                <a:gd name="T12" fmla="*/ 0 w 37"/>
                <a:gd name="T13" fmla="*/ 43 h 43"/>
                <a:gd name="T14" fmla="*/ 0 w 37"/>
                <a:gd name="T15" fmla="*/ 1 h 43"/>
                <a:gd name="T16" fmla="*/ 9 w 37"/>
                <a:gd name="T17" fmla="*/ 36 h 43"/>
                <a:gd name="T18" fmla="*/ 12 w 37"/>
                <a:gd name="T19" fmla="*/ 36 h 43"/>
                <a:gd name="T20" fmla="*/ 27 w 37"/>
                <a:gd name="T21" fmla="*/ 21 h 43"/>
                <a:gd name="T22" fmla="*/ 13 w 37"/>
                <a:gd name="T23" fmla="*/ 7 h 43"/>
                <a:gd name="T24" fmla="*/ 9 w 37"/>
                <a:gd name="T25" fmla="*/ 8 h 43"/>
                <a:gd name="T26" fmla="*/ 9 w 37"/>
                <a:gd name="T27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0" y="1"/>
                  </a:moveTo>
                  <a:cubicBezTo>
                    <a:pt x="3" y="0"/>
                    <a:pt x="8" y="0"/>
                    <a:pt x="12" y="0"/>
                  </a:cubicBezTo>
                  <a:cubicBezTo>
                    <a:pt x="20" y="0"/>
                    <a:pt x="26" y="1"/>
                    <a:pt x="30" y="5"/>
                  </a:cubicBezTo>
                  <a:cubicBezTo>
                    <a:pt x="34" y="8"/>
                    <a:pt x="37" y="13"/>
                    <a:pt x="37" y="21"/>
                  </a:cubicBezTo>
                  <a:cubicBezTo>
                    <a:pt x="37" y="29"/>
                    <a:pt x="34" y="34"/>
                    <a:pt x="30" y="38"/>
                  </a:cubicBezTo>
                  <a:cubicBezTo>
                    <a:pt x="26" y="41"/>
                    <a:pt x="19" y="43"/>
                    <a:pt x="10" y="43"/>
                  </a:cubicBezTo>
                  <a:cubicBezTo>
                    <a:pt x="5" y="43"/>
                    <a:pt x="2" y="43"/>
                    <a:pt x="0" y="43"/>
                  </a:cubicBezTo>
                  <a:lnTo>
                    <a:pt x="0" y="1"/>
                  </a:lnTo>
                  <a:close/>
                  <a:moveTo>
                    <a:pt x="9" y="36"/>
                  </a:moveTo>
                  <a:cubicBezTo>
                    <a:pt x="10" y="36"/>
                    <a:pt x="11" y="36"/>
                    <a:pt x="12" y="36"/>
                  </a:cubicBezTo>
                  <a:cubicBezTo>
                    <a:pt x="21" y="36"/>
                    <a:pt x="27" y="31"/>
                    <a:pt x="27" y="21"/>
                  </a:cubicBezTo>
                  <a:cubicBezTo>
                    <a:pt x="27" y="12"/>
                    <a:pt x="22" y="7"/>
                    <a:pt x="13" y="7"/>
                  </a:cubicBezTo>
                  <a:cubicBezTo>
                    <a:pt x="11" y="7"/>
                    <a:pt x="10" y="8"/>
                    <a:pt x="9" y="8"/>
                  </a:cubicBezTo>
                  <a:lnTo>
                    <a:pt x="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Freeform 15"/>
            <p:cNvSpPr>
              <a:spLocks noEditPoints="1"/>
            </p:cNvSpPr>
            <p:nvPr/>
          </p:nvSpPr>
          <p:spPr bwMode="auto">
            <a:xfrm>
              <a:off x="6161088" y="4602163"/>
              <a:ext cx="449263" cy="495300"/>
            </a:xfrm>
            <a:custGeom>
              <a:avLst/>
              <a:gdLst>
                <a:gd name="T0" fmla="*/ 19 w 40"/>
                <a:gd name="T1" fmla="*/ 44 h 44"/>
                <a:gd name="T2" fmla="*/ 0 w 40"/>
                <a:gd name="T3" fmla="*/ 22 h 44"/>
                <a:gd name="T4" fmla="*/ 20 w 40"/>
                <a:gd name="T5" fmla="*/ 0 h 44"/>
                <a:gd name="T6" fmla="*/ 40 w 40"/>
                <a:gd name="T7" fmla="*/ 21 h 44"/>
                <a:gd name="T8" fmla="*/ 20 w 40"/>
                <a:gd name="T9" fmla="*/ 44 h 44"/>
                <a:gd name="T10" fmla="*/ 19 w 40"/>
                <a:gd name="T11" fmla="*/ 44 h 44"/>
                <a:gd name="T12" fmla="*/ 20 w 40"/>
                <a:gd name="T13" fmla="*/ 36 h 44"/>
                <a:gd name="T14" fmla="*/ 30 w 40"/>
                <a:gd name="T15" fmla="*/ 21 h 44"/>
                <a:gd name="T16" fmla="*/ 20 w 40"/>
                <a:gd name="T17" fmla="*/ 7 h 44"/>
                <a:gd name="T18" fmla="*/ 10 w 40"/>
                <a:gd name="T19" fmla="*/ 22 h 44"/>
                <a:gd name="T20" fmla="*/ 20 w 40"/>
                <a:gd name="T2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44">
                  <a:moveTo>
                    <a:pt x="19" y="44"/>
                  </a:moveTo>
                  <a:cubicBezTo>
                    <a:pt x="7" y="44"/>
                    <a:pt x="0" y="34"/>
                    <a:pt x="0" y="22"/>
                  </a:cubicBezTo>
                  <a:cubicBezTo>
                    <a:pt x="0" y="9"/>
                    <a:pt x="8" y="0"/>
                    <a:pt x="20" y="0"/>
                  </a:cubicBezTo>
                  <a:cubicBezTo>
                    <a:pt x="33" y="0"/>
                    <a:pt x="40" y="9"/>
                    <a:pt x="40" y="21"/>
                  </a:cubicBezTo>
                  <a:cubicBezTo>
                    <a:pt x="40" y="35"/>
                    <a:pt x="32" y="44"/>
                    <a:pt x="20" y="44"/>
                  </a:cubicBezTo>
                  <a:lnTo>
                    <a:pt x="19" y="44"/>
                  </a:lnTo>
                  <a:close/>
                  <a:moveTo>
                    <a:pt x="20" y="36"/>
                  </a:moveTo>
                  <a:cubicBezTo>
                    <a:pt x="26" y="36"/>
                    <a:pt x="30" y="30"/>
                    <a:pt x="30" y="21"/>
                  </a:cubicBezTo>
                  <a:cubicBezTo>
                    <a:pt x="30" y="14"/>
                    <a:pt x="27" y="7"/>
                    <a:pt x="20" y="7"/>
                  </a:cubicBezTo>
                  <a:cubicBezTo>
                    <a:pt x="13" y="7"/>
                    <a:pt x="10" y="14"/>
                    <a:pt x="10" y="22"/>
                  </a:cubicBezTo>
                  <a:cubicBezTo>
                    <a:pt x="10" y="30"/>
                    <a:pt x="13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Freeform 16"/>
            <p:cNvSpPr>
              <a:spLocks noEditPoints="1"/>
            </p:cNvSpPr>
            <p:nvPr/>
          </p:nvSpPr>
          <p:spPr bwMode="auto">
            <a:xfrm>
              <a:off x="6700838" y="4602163"/>
              <a:ext cx="360363" cy="484188"/>
            </a:xfrm>
            <a:custGeom>
              <a:avLst/>
              <a:gdLst>
                <a:gd name="T0" fmla="*/ 0 w 32"/>
                <a:gd name="T1" fmla="*/ 1 h 43"/>
                <a:gd name="T2" fmla="*/ 13 w 32"/>
                <a:gd name="T3" fmla="*/ 0 h 43"/>
                <a:gd name="T4" fmla="*/ 26 w 32"/>
                <a:gd name="T5" fmla="*/ 4 h 43"/>
                <a:gd name="T6" fmla="*/ 30 w 32"/>
                <a:gd name="T7" fmla="*/ 12 h 43"/>
                <a:gd name="T8" fmla="*/ 23 w 32"/>
                <a:gd name="T9" fmla="*/ 23 h 43"/>
                <a:gd name="T10" fmla="*/ 23 w 32"/>
                <a:gd name="T11" fmla="*/ 23 h 43"/>
                <a:gd name="T12" fmla="*/ 28 w 32"/>
                <a:gd name="T13" fmla="*/ 31 h 43"/>
                <a:gd name="T14" fmla="*/ 32 w 32"/>
                <a:gd name="T15" fmla="*/ 43 h 43"/>
                <a:gd name="T16" fmla="*/ 22 w 32"/>
                <a:gd name="T17" fmla="*/ 43 h 43"/>
                <a:gd name="T18" fmla="*/ 19 w 32"/>
                <a:gd name="T19" fmla="*/ 33 h 43"/>
                <a:gd name="T20" fmla="*/ 12 w 32"/>
                <a:gd name="T21" fmla="*/ 26 h 43"/>
                <a:gd name="T22" fmla="*/ 9 w 32"/>
                <a:gd name="T23" fmla="*/ 26 h 43"/>
                <a:gd name="T24" fmla="*/ 9 w 32"/>
                <a:gd name="T25" fmla="*/ 43 h 43"/>
                <a:gd name="T26" fmla="*/ 0 w 32"/>
                <a:gd name="T27" fmla="*/ 43 h 43"/>
                <a:gd name="T28" fmla="*/ 0 w 32"/>
                <a:gd name="T29" fmla="*/ 1 h 43"/>
                <a:gd name="T30" fmla="*/ 9 w 32"/>
                <a:gd name="T31" fmla="*/ 19 h 43"/>
                <a:gd name="T32" fmla="*/ 13 w 32"/>
                <a:gd name="T33" fmla="*/ 19 h 43"/>
                <a:gd name="T34" fmla="*/ 21 w 32"/>
                <a:gd name="T35" fmla="*/ 13 h 43"/>
                <a:gd name="T36" fmla="*/ 14 w 32"/>
                <a:gd name="T37" fmla="*/ 7 h 43"/>
                <a:gd name="T38" fmla="*/ 9 w 32"/>
                <a:gd name="T39" fmla="*/ 8 h 43"/>
                <a:gd name="T40" fmla="*/ 9 w 32"/>
                <a:gd name="T41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3">
                  <a:moveTo>
                    <a:pt x="0" y="1"/>
                  </a:moveTo>
                  <a:cubicBezTo>
                    <a:pt x="3" y="1"/>
                    <a:pt x="7" y="0"/>
                    <a:pt x="13" y="0"/>
                  </a:cubicBezTo>
                  <a:cubicBezTo>
                    <a:pt x="19" y="0"/>
                    <a:pt x="23" y="1"/>
                    <a:pt x="26" y="4"/>
                  </a:cubicBezTo>
                  <a:cubicBezTo>
                    <a:pt x="29" y="6"/>
                    <a:pt x="30" y="8"/>
                    <a:pt x="30" y="12"/>
                  </a:cubicBezTo>
                  <a:cubicBezTo>
                    <a:pt x="30" y="18"/>
                    <a:pt x="26" y="21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4"/>
                    <a:pt x="27" y="27"/>
                    <a:pt x="28" y="31"/>
                  </a:cubicBezTo>
                  <a:cubicBezTo>
                    <a:pt x="30" y="36"/>
                    <a:pt x="31" y="41"/>
                    <a:pt x="3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2"/>
                    <a:pt x="20" y="38"/>
                    <a:pt x="19" y="33"/>
                  </a:cubicBezTo>
                  <a:cubicBezTo>
                    <a:pt x="18" y="28"/>
                    <a:pt x="16" y="26"/>
                    <a:pt x="12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0" y="43"/>
                    <a:pt x="0" y="43"/>
                    <a:pt x="0" y="43"/>
                  </a:cubicBezTo>
                  <a:lnTo>
                    <a:pt x="0" y="1"/>
                  </a:lnTo>
                  <a:close/>
                  <a:moveTo>
                    <a:pt x="9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7"/>
                    <a:pt x="21" y="13"/>
                  </a:cubicBezTo>
                  <a:cubicBezTo>
                    <a:pt x="21" y="9"/>
                    <a:pt x="18" y="7"/>
                    <a:pt x="14" y="7"/>
                  </a:cubicBezTo>
                  <a:cubicBezTo>
                    <a:pt x="11" y="7"/>
                    <a:pt x="10" y="7"/>
                    <a:pt x="9" y="8"/>
                  </a:cubicBez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Freeform 17"/>
            <p:cNvSpPr>
              <a:spLocks noEditPoints="1"/>
            </p:cNvSpPr>
            <p:nvPr/>
          </p:nvSpPr>
          <p:spPr bwMode="auto">
            <a:xfrm>
              <a:off x="7107238" y="4602163"/>
              <a:ext cx="438150" cy="484188"/>
            </a:xfrm>
            <a:custGeom>
              <a:avLst/>
              <a:gdLst>
                <a:gd name="T0" fmla="*/ 13 w 39"/>
                <a:gd name="T1" fmla="*/ 32 h 43"/>
                <a:gd name="T2" fmla="*/ 10 w 39"/>
                <a:gd name="T3" fmla="*/ 43 h 43"/>
                <a:gd name="T4" fmla="*/ 0 w 39"/>
                <a:gd name="T5" fmla="*/ 43 h 43"/>
                <a:gd name="T6" fmla="*/ 13 w 39"/>
                <a:gd name="T7" fmla="*/ 0 h 43"/>
                <a:gd name="T8" fmla="*/ 25 w 39"/>
                <a:gd name="T9" fmla="*/ 0 h 43"/>
                <a:gd name="T10" fmla="*/ 39 w 39"/>
                <a:gd name="T11" fmla="*/ 43 h 43"/>
                <a:gd name="T12" fmla="*/ 28 w 39"/>
                <a:gd name="T13" fmla="*/ 43 h 43"/>
                <a:gd name="T14" fmla="*/ 25 w 39"/>
                <a:gd name="T15" fmla="*/ 32 h 43"/>
                <a:gd name="T16" fmla="*/ 13 w 39"/>
                <a:gd name="T17" fmla="*/ 32 h 43"/>
                <a:gd name="T18" fmla="*/ 23 w 39"/>
                <a:gd name="T19" fmla="*/ 25 h 43"/>
                <a:gd name="T20" fmla="*/ 21 w 39"/>
                <a:gd name="T21" fmla="*/ 16 h 43"/>
                <a:gd name="T22" fmla="*/ 19 w 39"/>
                <a:gd name="T23" fmla="*/ 8 h 43"/>
                <a:gd name="T24" fmla="*/ 19 w 39"/>
                <a:gd name="T25" fmla="*/ 8 h 43"/>
                <a:gd name="T26" fmla="*/ 17 w 39"/>
                <a:gd name="T27" fmla="*/ 16 h 43"/>
                <a:gd name="T28" fmla="*/ 14 w 39"/>
                <a:gd name="T29" fmla="*/ 25 h 43"/>
                <a:gd name="T30" fmla="*/ 23 w 39"/>
                <a:gd name="T31" fmla="*/ 2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13" y="32"/>
                  </a:moveTo>
                  <a:cubicBezTo>
                    <a:pt x="10" y="43"/>
                    <a:pt x="10" y="43"/>
                    <a:pt x="1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13" y="32"/>
                  </a:lnTo>
                  <a:close/>
                  <a:moveTo>
                    <a:pt x="23" y="25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0" y="13"/>
                    <a:pt x="19" y="10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10"/>
                    <a:pt x="17" y="13"/>
                    <a:pt x="17" y="16"/>
                  </a:cubicBezTo>
                  <a:cubicBezTo>
                    <a:pt x="14" y="25"/>
                    <a:pt x="14" y="25"/>
                    <a:pt x="14" y="25"/>
                  </a:cubicBezTo>
                  <a:lnTo>
                    <a:pt x="23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Freeform 18"/>
            <p:cNvSpPr>
              <a:spLocks/>
            </p:cNvSpPr>
            <p:nvPr/>
          </p:nvSpPr>
          <p:spPr bwMode="auto">
            <a:xfrm>
              <a:off x="2971801" y="3824288"/>
              <a:ext cx="373063" cy="495300"/>
            </a:xfrm>
            <a:custGeom>
              <a:avLst/>
              <a:gdLst>
                <a:gd name="T0" fmla="*/ 33 w 33"/>
                <a:gd name="T1" fmla="*/ 42 h 44"/>
                <a:gd name="T2" fmla="*/ 22 w 33"/>
                <a:gd name="T3" fmla="*/ 44 h 44"/>
                <a:gd name="T4" fmla="*/ 0 w 33"/>
                <a:gd name="T5" fmla="*/ 23 h 44"/>
                <a:gd name="T6" fmla="*/ 23 w 33"/>
                <a:gd name="T7" fmla="*/ 0 h 44"/>
                <a:gd name="T8" fmla="*/ 33 w 33"/>
                <a:gd name="T9" fmla="*/ 2 h 44"/>
                <a:gd name="T10" fmla="*/ 31 w 33"/>
                <a:gd name="T11" fmla="*/ 10 h 44"/>
                <a:gd name="T12" fmla="*/ 23 w 33"/>
                <a:gd name="T13" fmla="*/ 8 h 44"/>
                <a:gd name="T14" fmla="*/ 10 w 33"/>
                <a:gd name="T15" fmla="*/ 22 h 44"/>
                <a:gd name="T16" fmla="*/ 23 w 33"/>
                <a:gd name="T17" fmla="*/ 36 h 44"/>
                <a:gd name="T18" fmla="*/ 31 w 33"/>
                <a:gd name="T19" fmla="*/ 35 h 44"/>
                <a:gd name="T20" fmla="*/ 33 w 33"/>
                <a:gd name="T21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4">
                  <a:moveTo>
                    <a:pt x="33" y="42"/>
                  </a:moveTo>
                  <a:cubicBezTo>
                    <a:pt x="31" y="43"/>
                    <a:pt x="27" y="44"/>
                    <a:pt x="22" y="44"/>
                  </a:cubicBezTo>
                  <a:cubicBezTo>
                    <a:pt x="7" y="44"/>
                    <a:pt x="0" y="35"/>
                    <a:pt x="0" y="23"/>
                  </a:cubicBezTo>
                  <a:cubicBezTo>
                    <a:pt x="0" y="8"/>
                    <a:pt x="10" y="0"/>
                    <a:pt x="23" y="0"/>
                  </a:cubicBezTo>
                  <a:cubicBezTo>
                    <a:pt x="28" y="0"/>
                    <a:pt x="32" y="1"/>
                    <a:pt x="33" y="2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9"/>
                    <a:pt x="27" y="8"/>
                    <a:pt x="23" y="8"/>
                  </a:cubicBezTo>
                  <a:cubicBezTo>
                    <a:pt x="16" y="8"/>
                    <a:pt x="10" y="13"/>
                    <a:pt x="10" y="22"/>
                  </a:cubicBezTo>
                  <a:cubicBezTo>
                    <a:pt x="10" y="31"/>
                    <a:pt x="15" y="36"/>
                    <a:pt x="23" y="36"/>
                  </a:cubicBezTo>
                  <a:cubicBezTo>
                    <a:pt x="26" y="36"/>
                    <a:pt x="29" y="35"/>
                    <a:pt x="31" y="35"/>
                  </a:cubicBezTo>
                  <a:lnTo>
                    <a:pt x="33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Freeform 19"/>
            <p:cNvSpPr>
              <a:spLocks noEditPoints="1"/>
            </p:cNvSpPr>
            <p:nvPr/>
          </p:nvSpPr>
          <p:spPr bwMode="auto">
            <a:xfrm>
              <a:off x="3378201" y="3824288"/>
              <a:ext cx="461963" cy="495300"/>
            </a:xfrm>
            <a:custGeom>
              <a:avLst/>
              <a:gdLst>
                <a:gd name="T0" fmla="*/ 20 w 41"/>
                <a:gd name="T1" fmla="*/ 44 h 44"/>
                <a:gd name="T2" fmla="*/ 0 w 41"/>
                <a:gd name="T3" fmla="*/ 22 h 44"/>
                <a:gd name="T4" fmla="*/ 21 w 41"/>
                <a:gd name="T5" fmla="*/ 0 h 44"/>
                <a:gd name="T6" fmla="*/ 41 w 41"/>
                <a:gd name="T7" fmla="*/ 22 h 44"/>
                <a:gd name="T8" fmla="*/ 20 w 41"/>
                <a:gd name="T9" fmla="*/ 44 h 44"/>
                <a:gd name="T10" fmla="*/ 21 w 41"/>
                <a:gd name="T11" fmla="*/ 36 h 44"/>
                <a:gd name="T12" fmla="*/ 31 w 41"/>
                <a:gd name="T13" fmla="*/ 22 h 44"/>
                <a:gd name="T14" fmla="*/ 21 w 41"/>
                <a:gd name="T15" fmla="*/ 8 h 44"/>
                <a:gd name="T16" fmla="*/ 10 w 41"/>
                <a:gd name="T17" fmla="*/ 22 h 44"/>
                <a:gd name="T18" fmla="*/ 21 w 41"/>
                <a:gd name="T1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4">
                  <a:moveTo>
                    <a:pt x="20" y="44"/>
                  </a:moveTo>
                  <a:cubicBezTo>
                    <a:pt x="8" y="44"/>
                    <a:pt x="0" y="34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4" y="0"/>
                    <a:pt x="41" y="10"/>
                    <a:pt x="41" y="22"/>
                  </a:cubicBezTo>
                  <a:cubicBezTo>
                    <a:pt x="41" y="36"/>
                    <a:pt x="33" y="44"/>
                    <a:pt x="20" y="44"/>
                  </a:cubicBezTo>
                  <a:close/>
                  <a:moveTo>
                    <a:pt x="21" y="36"/>
                  </a:moveTo>
                  <a:cubicBezTo>
                    <a:pt x="27" y="36"/>
                    <a:pt x="31" y="30"/>
                    <a:pt x="31" y="22"/>
                  </a:cubicBezTo>
                  <a:cubicBezTo>
                    <a:pt x="31" y="14"/>
                    <a:pt x="27" y="8"/>
                    <a:pt x="21" y="8"/>
                  </a:cubicBezTo>
                  <a:cubicBezTo>
                    <a:pt x="14" y="8"/>
                    <a:pt x="10" y="14"/>
                    <a:pt x="10" y="22"/>
                  </a:cubicBezTo>
                  <a:cubicBezTo>
                    <a:pt x="10" y="30"/>
                    <a:pt x="14" y="36"/>
                    <a:pt x="2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Freeform 20"/>
            <p:cNvSpPr>
              <a:spLocks/>
            </p:cNvSpPr>
            <p:nvPr/>
          </p:nvSpPr>
          <p:spPr bwMode="auto">
            <a:xfrm>
              <a:off x="3917951" y="3835400"/>
              <a:ext cx="530225" cy="473075"/>
            </a:xfrm>
            <a:custGeom>
              <a:avLst/>
              <a:gdLst>
                <a:gd name="T0" fmla="*/ 37 w 47"/>
                <a:gd name="T1" fmla="*/ 26 h 42"/>
                <a:gd name="T2" fmla="*/ 36 w 47"/>
                <a:gd name="T3" fmla="*/ 9 h 42"/>
                <a:gd name="T4" fmla="*/ 36 w 47"/>
                <a:gd name="T5" fmla="*/ 9 h 42"/>
                <a:gd name="T6" fmla="*/ 31 w 47"/>
                <a:gd name="T7" fmla="*/ 25 h 42"/>
                <a:gd name="T8" fmla="*/ 26 w 47"/>
                <a:gd name="T9" fmla="*/ 42 h 42"/>
                <a:gd name="T10" fmla="*/ 19 w 47"/>
                <a:gd name="T11" fmla="*/ 42 h 42"/>
                <a:gd name="T12" fmla="*/ 14 w 47"/>
                <a:gd name="T13" fmla="*/ 25 h 42"/>
                <a:gd name="T14" fmla="*/ 10 w 47"/>
                <a:gd name="T15" fmla="*/ 9 h 42"/>
                <a:gd name="T16" fmla="*/ 10 w 47"/>
                <a:gd name="T17" fmla="*/ 9 h 42"/>
                <a:gd name="T18" fmla="*/ 9 w 47"/>
                <a:gd name="T19" fmla="*/ 26 h 42"/>
                <a:gd name="T20" fmla="*/ 9 w 47"/>
                <a:gd name="T21" fmla="*/ 42 h 42"/>
                <a:gd name="T22" fmla="*/ 0 w 47"/>
                <a:gd name="T23" fmla="*/ 42 h 42"/>
                <a:gd name="T24" fmla="*/ 2 w 47"/>
                <a:gd name="T25" fmla="*/ 0 h 42"/>
                <a:gd name="T26" fmla="*/ 15 w 47"/>
                <a:gd name="T27" fmla="*/ 0 h 42"/>
                <a:gd name="T28" fmla="*/ 19 w 47"/>
                <a:gd name="T29" fmla="*/ 14 h 42"/>
                <a:gd name="T30" fmla="*/ 23 w 47"/>
                <a:gd name="T31" fmla="*/ 29 h 42"/>
                <a:gd name="T32" fmla="*/ 23 w 47"/>
                <a:gd name="T33" fmla="*/ 29 h 42"/>
                <a:gd name="T34" fmla="*/ 27 w 47"/>
                <a:gd name="T35" fmla="*/ 14 h 42"/>
                <a:gd name="T36" fmla="*/ 32 w 47"/>
                <a:gd name="T37" fmla="*/ 0 h 42"/>
                <a:gd name="T38" fmla="*/ 44 w 47"/>
                <a:gd name="T39" fmla="*/ 0 h 42"/>
                <a:gd name="T40" fmla="*/ 47 w 47"/>
                <a:gd name="T41" fmla="*/ 42 h 42"/>
                <a:gd name="T42" fmla="*/ 37 w 47"/>
                <a:gd name="T43" fmla="*/ 42 h 42"/>
                <a:gd name="T44" fmla="*/ 37 w 47"/>
                <a:gd name="T45" fmla="*/ 2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2">
                  <a:moveTo>
                    <a:pt x="37" y="26"/>
                  </a:moveTo>
                  <a:cubicBezTo>
                    <a:pt x="36" y="21"/>
                    <a:pt x="36" y="15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4"/>
                    <a:pt x="33" y="20"/>
                    <a:pt x="31" y="25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3" y="20"/>
                    <a:pt x="11" y="14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4"/>
                    <a:pt x="10" y="21"/>
                    <a:pt x="9" y="2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1" y="19"/>
                    <a:pt x="22" y="24"/>
                    <a:pt x="23" y="29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4" y="24"/>
                    <a:pt x="26" y="19"/>
                    <a:pt x="27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37" y="42"/>
                    <a:pt x="37" y="42"/>
                    <a:pt x="37" y="42"/>
                  </a:cubicBezTo>
                  <a:lnTo>
                    <a:pt x="37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4538663" y="3835400"/>
              <a:ext cx="112713" cy="473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Freeform 22"/>
            <p:cNvSpPr>
              <a:spLocks/>
            </p:cNvSpPr>
            <p:nvPr/>
          </p:nvSpPr>
          <p:spPr bwMode="auto">
            <a:xfrm>
              <a:off x="4740276" y="3824288"/>
              <a:ext cx="327025" cy="495300"/>
            </a:xfrm>
            <a:custGeom>
              <a:avLst/>
              <a:gdLst>
                <a:gd name="T0" fmla="*/ 2 w 29"/>
                <a:gd name="T1" fmla="*/ 33 h 44"/>
                <a:gd name="T2" fmla="*/ 12 w 29"/>
                <a:gd name="T3" fmla="*/ 36 h 44"/>
                <a:gd name="T4" fmla="*/ 19 w 29"/>
                <a:gd name="T5" fmla="*/ 31 h 44"/>
                <a:gd name="T6" fmla="*/ 12 w 29"/>
                <a:gd name="T7" fmla="*/ 26 h 44"/>
                <a:gd name="T8" fmla="*/ 0 w 29"/>
                <a:gd name="T9" fmla="*/ 13 h 44"/>
                <a:gd name="T10" fmla="*/ 16 w 29"/>
                <a:gd name="T11" fmla="*/ 0 h 44"/>
                <a:gd name="T12" fmla="*/ 27 w 29"/>
                <a:gd name="T13" fmla="*/ 2 h 44"/>
                <a:gd name="T14" fmla="*/ 25 w 29"/>
                <a:gd name="T15" fmla="*/ 10 h 44"/>
                <a:gd name="T16" fmla="*/ 16 w 29"/>
                <a:gd name="T17" fmla="*/ 8 h 44"/>
                <a:gd name="T18" fmla="*/ 10 w 29"/>
                <a:gd name="T19" fmla="*/ 12 h 44"/>
                <a:gd name="T20" fmla="*/ 18 w 29"/>
                <a:gd name="T21" fmla="*/ 18 h 44"/>
                <a:gd name="T22" fmla="*/ 29 w 29"/>
                <a:gd name="T23" fmla="*/ 31 h 44"/>
                <a:gd name="T24" fmla="*/ 12 w 29"/>
                <a:gd name="T25" fmla="*/ 44 h 44"/>
                <a:gd name="T26" fmla="*/ 0 w 29"/>
                <a:gd name="T27" fmla="*/ 41 h 44"/>
                <a:gd name="T28" fmla="*/ 2 w 29"/>
                <a:gd name="T29" fmla="*/ 3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44">
                  <a:moveTo>
                    <a:pt x="2" y="33"/>
                  </a:moveTo>
                  <a:cubicBezTo>
                    <a:pt x="4" y="35"/>
                    <a:pt x="8" y="36"/>
                    <a:pt x="12" y="36"/>
                  </a:cubicBezTo>
                  <a:cubicBezTo>
                    <a:pt x="17" y="36"/>
                    <a:pt x="19" y="34"/>
                    <a:pt x="19" y="31"/>
                  </a:cubicBezTo>
                  <a:cubicBezTo>
                    <a:pt x="19" y="29"/>
                    <a:pt x="17" y="27"/>
                    <a:pt x="12" y="26"/>
                  </a:cubicBezTo>
                  <a:cubicBezTo>
                    <a:pt x="5" y="23"/>
                    <a:pt x="0" y="19"/>
                    <a:pt x="0" y="13"/>
                  </a:cubicBezTo>
                  <a:cubicBezTo>
                    <a:pt x="0" y="6"/>
                    <a:pt x="6" y="0"/>
                    <a:pt x="16" y="0"/>
                  </a:cubicBezTo>
                  <a:cubicBezTo>
                    <a:pt x="21" y="0"/>
                    <a:pt x="25" y="1"/>
                    <a:pt x="27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0" y="8"/>
                    <a:pt x="16" y="8"/>
                  </a:cubicBezTo>
                  <a:cubicBezTo>
                    <a:pt x="12" y="8"/>
                    <a:pt x="10" y="10"/>
                    <a:pt x="10" y="12"/>
                  </a:cubicBezTo>
                  <a:cubicBezTo>
                    <a:pt x="10" y="15"/>
                    <a:pt x="12" y="16"/>
                    <a:pt x="18" y="18"/>
                  </a:cubicBezTo>
                  <a:cubicBezTo>
                    <a:pt x="25" y="21"/>
                    <a:pt x="29" y="25"/>
                    <a:pt x="29" y="31"/>
                  </a:cubicBezTo>
                  <a:cubicBezTo>
                    <a:pt x="29" y="38"/>
                    <a:pt x="23" y="44"/>
                    <a:pt x="12" y="44"/>
                  </a:cubicBezTo>
                  <a:cubicBezTo>
                    <a:pt x="7" y="44"/>
                    <a:pt x="2" y="43"/>
                    <a:pt x="0" y="41"/>
                  </a:cubicBezTo>
                  <a:lnTo>
                    <a:pt x="2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5157788" y="3835400"/>
              <a:ext cx="101600" cy="473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Freeform 24"/>
            <p:cNvSpPr>
              <a:spLocks noEditPoints="1"/>
            </p:cNvSpPr>
            <p:nvPr/>
          </p:nvSpPr>
          <p:spPr bwMode="auto">
            <a:xfrm>
              <a:off x="5349876" y="3824288"/>
              <a:ext cx="449263" cy="495300"/>
            </a:xfrm>
            <a:custGeom>
              <a:avLst/>
              <a:gdLst>
                <a:gd name="T0" fmla="*/ 20 w 40"/>
                <a:gd name="T1" fmla="*/ 44 h 44"/>
                <a:gd name="T2" fmla="*/ 0 w 40"/>
                <a:gd name="T3" fmla="*/ 22 h 44"/>
                <a:gd name="T4" fmla="*/ 20 w 40"/>
                <a:gd name="T5" fmla="*/ 0 h 44"/>
                <a:gd name="T6" fmla="*/ 40 w 40"/>
                <a:gd name="T7" fmla="*/ 22 h 44"/>
                <a:gd name="T8" fmla="*/ 20 w 40"/>
                <a:gd name="T9" fmla="*/ 44 h 44"/>
                <a:gd name="T10" fmla="*/ 20 w 40"/>
                <a:gd name="T11" fmla="*/ 36 h 44"/>
                <a:gd name="T12" fmla="*/ 30 w 40"/>
                <a:gd name="T13" fmla="*/ 22 h 44"/>
                <a:gd name="T14" fmla="*/ 20 w 40"/>
                <a:gd name="T15" fmla="*/ 8 h 44"/>
                <a:gd name="T16" fmla="*/ 10 w 40"/>
                <a:gd name="T17" fmla="*/ 22 h 44"/>
                <a:gd name="T18" fmla="*/ 20 w 40"/>
                <a:gd name="T1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4">
                  <a:moveTo>
                    <a:pt x="20" y="44"/>
                  </a:moveTo>
                  <a:cubicBezTo>
                    <a:pt x="7" y="44"/>
                    <a:pt x="0" y="34"/>
                    <a:pt x="0" y="22"/>
                  </a:cubicBezTo>
                  <a:cubicBezTo>
                    <a:pt x="0" y="10"/>
                    <a:pt x="8" y="0"/>
                    <a:pt x="20" y="0"/>
                  </a:cubicBezTo>
                  <a:cubicBezTo>
                    <a:pt x="33" y="0"/>
                    <a:pt x="40" y="10"/>
                    <a:pt x="40" y="22"/>
                  </a:cubicBezTo>
                  <a:cubicBezTo>
                    <a:pt x="40" y="36"/>
                    <a:pt x="32" y="44"/>
                    <a:pt x="20" y="44"/>
                  </a:cubicBezTo>
                  <a:close/>
                  <a:moveTo>
                    <a:pt x="20" y="36"/>
                  </a:moveTo>
                  <a:cubicBezTo>
                    <a:pt x="27" y="36"/>
                    <a:pt x="30" y="30"/>
                    <a:pt x="30" y="22"/>
                  </a:cubicBezTo>
                  <a:cubicBezTo>
                    <a:pt x="30" y="14"/>
                    <a:pt x="27" y="8"/>
                    <a:pt x="20" y="8"/>
                  </a:cubicBezTo>
                  <a:cubicBezTo>
                    <a:pt x="13" y="8"/>
                    <a:pt x="10" y="14"/>
                    <a:pt x="10" y="22"/>
                  </a:cubicBezTo>
                  <a:cubicBezTo>
                    <a:pt x="10" y="30"/>
                    <a:pt x="14" y="36"/>
                    <a:pt x="20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Freeform 25"/>
            <p:cNvSpPr>
              <a:spLocks/>
            </p:cNvSpPr>
            <p:nvPr/>
          </p:nvSpPr>
          <p:spPr bwMode="auto">
            <a:xfrm>
              <a:off x="5889626" y="3835400"/>
              <a:ext cx="395288" cy="473075"/>
            </a:xfrm>
            <a:custGeom>
              <a:avLst/>
              <a:gdLst>
                <a:gd name="T0" fmla="*/ 0 w 35"/>
                <a:gd name="T1" fmla="*/ 42 h 42"/>
                <a:gd name="T2" fmla="*/ 0 w 35"/>
                <a:gd name="T3" fmla="*/ 0 h 42"/>
                <a:gd name="T4" fmla="*/ 11 w 35"/>
                <a:gd name="T5" fmla="*/ 0 h 42"/>
                <a:gd name="T6" fmla="*/ 20 w 35"/>
                <a:gd name="T7" fmla="*/ 15 h 42"/>
                <a:gd name="T8" fmla="*/ 27 w 35"/>
                <a:gd name="T9" fmla="*/ 30 h 42"/>
                <a:gd name="T10" fmla="*/ 27 w 35"/>
                <a:gd name="T11" fmla="*/ 30 h 42"/>
                <a:gd name="T12" fmla="*/ 26 w 35"/>
                <a:gd name="T13" fmla="*/ 12 h 42"/>
                <a:gd name="T14" fmla="*/ 26 w 35"/>
                <a:gd name="T15" fmla="*/ 0 h 42"/>
                <a:gd name="T16" fmla="*/ 35 w 35"/>
                <a:gd name="T17" fmla="*/ 0 h 42"/>
                <a:gd name="T18" fmla="*/ 35 w 35"/>
                <a:gd name="T19" fmla="*/ 42 h 42"/>
                <a:gd name="T20" fmla="*/ 25 w 35"/>
                <a:gd name="T21" fmla="*/ 42 h 42"/>
                <a:gd name="T22" fmla="*/ 16 w 35"/>
                <a:gd name="T23" fmla="*/ 26 h 42"/>
                <a:gd name="T24" fmla="*/ 9 w 35"/>
                <a:gd name="T25" fmla="*/ 11 h 42"/>
                <a:gd name="T26" fmla="*/ 8 w 35"/>
                <a:gd name="T27" fmla="*/ 11 h 42"/>
                <a:gd name="T28" fmla="*/ 9 w 35"/>
                <a:gd name="T29" fmla="*/ 29 h 42"/>
                <a:gd name="T30" fmla="*/ 9 w 35"/>
                <a:gd name="T31" fmla="*/ 42 h 42"/>
                <a:gd name="T32" fmla="*/ 0 w 35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2">
                  <a:moveTo>
                    <a:pt x="0" y="4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3" y="20"/>
                    <a:pt x="25" y="25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6" y="24"/>
                    <a:pt x="26" y="19"/>
                    <a:pt x="26" y="1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3" y="21"/>
                    <a:pt x="11" y="16"/>
                    <a:pt x="9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7"/>
                    <a:pt x="9" y="23"/>
                    <a:pt x="9" y="29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Freeform 26"/>
            <p:cNvSpPr>
              <a:spLocks/>
            </p:cNvSpPr>
            <p:nvPr/>
          </p:nvSpPr>
          <p:spPr bwMode="auto">
            <a:xfrm>
              <a:off x="5529263" y="3698875"/>
              <a:ext cx="169863" cy="90488"/>
            </a:xfrm>
            <a:custGeom>
              <a:avLst/>
              <a:gdLst>
                <a:gd name="T0" fmla="*/ 0 w 107"/>
                <a:gd name="T1" fmla="*/ 57 h 57"/>
                <a:gd name="T2" fmla="*/ 36 w 107"/>
                <a:gd name="T3" fmla="*/ 0 h 57"/>
                <a:gd name="T4" fmla="*/ 107 w 107"/>
                <a:gd name="T5" fmla="*/ 0 h 57"/>
                <a:gd name="T6" fmla="*/ 43 w 107"/>
                <a:gd name="T7" fmla="*/ 57 h 57"/>
                <a:gd name="T8" fmla="*/ 0 w 107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57">
                  <a:moveTo>
                    <a:pt x="0" y="57"/>
                  </a:moveTo>
                  <a:lnTo>
                    <a:pt x="36" y="0"/>
                  </a:lnTo>
                  <a:lnTo>
                    <a:pt x="107" y="0"/>
                  </a:lnTo>
                  <a:lnTo>
                    <a:pt x="43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Freeform 27"/>
            <p:cNvSpPr>
              <a:spLocks noEditPoints="1"/>
            </p:cNvSpPr>
            <p:nvPr/>
          </p:nvSpPr>
          <p:spPr bwMode="auto">
            <a:xfrm>
              <a:off x="2995613" y="5380038"/>
              <a:ext cx="415925" cy="484188"/>
            </a:xfrm>
            <a:custGeom>
              <a:avLst/>
              <a:gdLst>
                <a:gd name="T0" fmla="*/ 0 w 37"/>
                <a:gd name="T1" fmla="*/ 1 h 43"/>
                <a:gd name="T2" fmla="*/ 13 w 37"/>
                <a:gd name="T3" fmla="*/ 0 h 43"/>
                <a:gd name="T4" fmla="*/ 30 w 37"/>
                <a:gd name="T5" fmla="*/ 4 h 43"/>
                <a:gd name="T6" fmla="*/ 37 w 37"/>
                <a:gd name="T7" fmla="*/ 20 h 43"/>
                <a:gd name="T8" fmla="*/ 30 w 37"/>
                <a:gd name="T9" fmla="*/ 37 h 43"/>
                <a:gd name="T10" fmla="*/ 11 w 37"/>
                <a:gd name="T11" fmla="*/ 43 h 43"/>
                <a:gd name="T12" fmla="*/ 0 w 37"/>
                <a:gd name="T13" fmla="*/ 42 h 43"/>
                <a:gd name="T14" fmla="*/ 0 w 37"/>
                <a:gd name="T15" fmla="*/ 1 h 43"/>
                <a:gd name="T16" fmla="*/ 9 w 37"/>
                <a:gd name="T17" fmla="*/ 35 h 43"/>
                <a:gd name="T18" fmla="*/ 13 w 37"/>
                <a:gd name="T19" fmla="*/ 35 h 43"/>
                <a:gd name="T20" fmla="*/ 27 w 37"/>
                <a:gd name="T21" fmla="*/ 20 h 43"/>
                <a:gd name="T22" fmla="*/ 14 w 37"/>
                <a:gd name="T23" fmla="*/ 7 h 43"/>
                <a:gd name="T24" fmla="*/ 9 w 37"/>
                <a:gd name="T25" fmla="*/ 7 h 43"/>
                <a:gd name="T26" fmla="*/ 9 w 37"/>
                <a:gd name="T27" fmla="*/ 3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43">
                  <a:moveTo>
                    <a:pt x="0" y="1"/>
                  </a:moveTo>
                  <a:cubicBezTo>
                    <a:pt x="3" y="0"/>
                    <a:pt x="8" y="0"/>
                    <a:pt x="13" y="0"/>
                  </a:cubicBezTo>
                  <a:cubicBezTo>
                    <a:pt x="21" y="0"/>
                    <a:pt x="26" y="1"/>
                    <a:pt x="30" y="4"/>
                  </a:cubicBezTo>
                  <a:cubicBezTo>
                    <a:pt x="34" y="7"/>
                    <a:pt x="37" y="13"/>
                    <a:pt x="37" y="20"/>
                  </a:cubicBezTo>
                  <a:cubicBezTo>
                    <a:pt x="37" y="28"/>
                    <a:pt x="34" y="34"/>
                    <a:pt x="30" y="37"/>
                  </a:cubicBezTo>
                  <a:cubicBezTo>
                    <a:pt x="26" y="41"/>
                    <a:pt x="19" y="43"/>
                    <a:pt x="11" y="43"/>
                  </a:cubicBezTo>
                  <a:cubicBezTo>
                    <a:pt x="6" y="43"/>
                    <a:pt x="2" y="43"/>
                    <a:pt x="0" y="42"/>
                  </a:cubicBezTo>
                  <a:lnTo>
                    <a:pt x="0" y="1"/>
                  </a:lnTo>
                  <a:close/>
                  <a:moveTo>
                    <a:pt x="9" y="35"/>
                  </a:moveTo>
                  <a:cubicBezTo>
                    <a:pt x="10" y="35"/>
                    <a:pt x="11" y="35"/>
                    <a:pt x="13" y="35"/>
                  </a:cubicBezTo>
                  <a:cubicBezTo>
                    <a:pt x="21" y="35"/>
                    <a:pt x="27" y="31"/>
                    <a:pt x="27" y="20"/>
                  </a:cubicBezTo>
                  <a:cubicBezTo>
                    <a:pt x="27" y="11"/>
                    <a:pt x="22" y="7"/>
                    <a:pt x="14" y="7"/>
                  </a:cubicBezTo>
                  <a:cubicBezTo>
                    <a:pt x="11" y="7"/>
                    <a:pt x="10" y="7"/>
                    <a:pt x="9" y="7"/>
                  </a:cubicBezTo>
                  <a:lnTo>
                    <a:pt x="9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Freeform 28"/>
            <p:cNvSpPr>
              <a:spLocks/>
            </p:cNvSpPr>
            <p:nvPr/>
          </p:nvSpPr>
          <p:spPr bwMode="auto">
            <a:xfrm>
              <a:off x="3502026" y="5380038"/>
              <a:ext cx="303213" cy="473075"/>
            </a:xfrm>
            <a:custGeom>
              <a:avLst/>
              <a:gdLst>
                <a:gd name="T0" fmla="*/ 177 w 191"/>
                <a:gd name="T1" fmla="*/ 170 h 298"/>
                <a:gd name="T2" fmla="*/ 64 w 191"/>
                <a:gd name="T3" fmla="*/ 170 h 298"/>
                <a:gd name="T4" fmla="*/ 64 w 191"/>
                <a:gd name="T5" fmla="*/ 248 h 298"/>
                <a:gd name="T6" fmla="*/ 191 w 191"/>
                <a:gd name="T7" fmla="*/ 248 h 298"/>
                <a:gd name="T8" fmla="*/ 191 w 191"/>
                <a:gd name="T9" fmla="*/ 298 h 298"/>
                <a:gd name="T10" fmla="*/ 0 w 191"/>
                <a:gd name="T11" fmla="*/ 298 h 298"/>
                <a:gd name="T12" fmla="*/ 0 w 191"/>
                <a:gd name="T13" fmla="*/ 0 h 298"/>
                <a:gd name="T14" fmla="*/ 184 w 191"/>
                <a:gd name="T15" fmla="*/ 0 h 298"/>
                <a:gd name="T16" fmla="*/ 184 w 191"/>
                <a:gd name="T17" fmla="*/ 56 h 298"/>
                <a:gd name="T18" fmla="*/ 64 w 191"/>
                <a:gd name="T19" fmla="*/ 56 h 298"/>
                <a:gd name="T20" fmla="*/ 64 w 191"/>
                <a:gd name="T21" fmla="*/ 120 h 298"/>
                <a:gd name="T22" fmla="*/ 177 w 191"/>
                <a:gd name="T23" fmla="*/ 120 h 298"/>
                <a:gd name="T24" fmla="*/ 177 w 191"/>
                <a:gd name="T25" fmla="*/ 17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298">
                  <a:moveTo>
                    <a:pt x="177" y="170"/>
                  </a:moveTo>
                  <a:lnTo>
                    <a:pt x="64" y="170"/>
                  </a:lnTo>
                  <a:lnTo>
                    <a:pt x="64" y="248"/>
                  </a:lnTo>
                  <a:lnTo>
                    <a:pt x="191" y="248"/>
                  </a:lnTo>
                  <a:lnTo>
                    <a:pt x="191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4" y="0"/>
                  </a:lnTo>
                  <a:lnTo>
                    <a:pt x="184" y="56"/>
                  </a:lnTo>
                  <a:lnTo>
                    <a:pt x="64" y="56"/>
                  </a:lnTo>
                  <a:lnTo>
                    <a:pt x="64" y="120"/>
                  </a:lnTo>
                  <a:lnTo>
                    <a:pt x="177" y="120"/>
                  </a:lnTo>
                  <a:lnTo>
                    <a:pt x="177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7" name="Freeform 29"/>
            <p:cNvSpPr>
              <a:spLocks/>
            </p:cNvSpPr>
            <p:nvPr/>
          </p:nvSpPr>
          <p:spPr bwMode="auto">
            <a:xfrm>
              <a:off x="4041776" y="5380038"/>
              <a:ext cx="304800" cy="473075"/>
            </a:xfrm>
            <a:custGeom>
              <a:avLst/>
              <a:gdLst>
                <a:gd name="T0" fmla="*/ 185 w 192"/>
                <a:gd name="T1" fmla="*/ 170 h 298"/>
                <a:gd name="T2" fmla="*/ 71 w 192"/>
                <a:gd name="T3" fmla="*/ 170 h 298"/>
                <a:gd name="T4" fmla="*/ 71 w 192"/>
                <a:gd name="T5" fmla="*/ 248 h 298"/>
                <a:gd name="T6" fmla="*/ 192 w 192"/>
                <a:gd name="T7" fmla="*/ 248 h 298"/>
                <a:gd name="T8" fmla="*/ 192 w 192"/>
                <a:gd name="T9" fmla="*/ 298 h 298"/>
                <a:gd name="T10" fmla="*/ 0 w 192"/>
                <a:gd name="T11" fmla="*/ 298 h 298"/>
                <a:gd name="T12" fmla="*/ 0 w 192"/>
                <a:gd name="T13" fmla="*/ 0 h 298"/>
                <a:gd name="T14" fmla="*/ 192 w 192"/>
                <a:gd name="T15" fmla="*/ 0 h 298"/>
                <a:gd name="T16" fmla="*/ 192 w 192"/>
                <a:gd name="T17" fmla="*/ 56 h 298"/>
                <a:gd name="T18" fmla="*/ 71 w 192"/>
                <a:gd name="T19" fmla="*/ 56 h 298"/>
                <a:gd name="T20" fmla="*/ 71 w 192"/>
                <a:gd name="T21" fmla="*/ 120 h 298"/>
                <a:gd name="T22" fmla="*/ 185 w 192"/>
                <a:gd name="T23" fmla="*/ 120 h 298"/>
                <a:gd name="T24" fmla="*/ 185 w 192"/>
                <a:gd name="T25" fmla="*/ 17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98">
                  <a:moveTo>
                    <a:pt x="185" y="170"/>
                  </a:moveTo>
                  <a:lnTo>
                    <a:pt x="71" y="170"/>
                  </a:lnTo>
                  <a:lnTo>
                    <a:pt x="71" y="248"/>
                  </a:lnTo>
                  <a:lnTo>
                    <a:pt x="192" y="248"/>
                  </a:lnTo>
                  <a:lnTo>
                    <a:pt x="192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92" y="0"/>
                  </a:lnTo>
                  <a:lnTo>
                    <a:pt x="192" y="56"/>
                  </a:lnTo>
                  <a:lnTo>
                    <a:pt x="71" y="56"/>
                  </a:lnTo>
                  <a:lnTo>
                    <a:pt x="71" y="120"/>
                  </a:lnTo>
                  <a:lnTo>
                    <a:pt x="185" y="120"/>
                  </a:lnTo>
                  <a:lnTo>
                    <a:pt x="185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8" name="Freeform 30"/>
            <p:cNvSpPr>
              <a:spLocks/>
            </p:cNvSpPr>
            <p:nvPr/>
          </p:nvSpPr>
          <p:spPr bwMode="auto">
            <a:xfrm>
              <a:off x="4437063" y="5380038"/>
              <a:ext cx="393700" cy="473075"/>
            </a:xfrm>
            <a:custGeom>
              <a:avLst/>
              <a:gdLst>
                <a:gd name="T0" fmla="*/ 0 w 35"/>
                <a:gd name="T1" fmla="*/ 42 h 42"/>
                <a:gd name="T2" fmla="*/ 0 w 35"/>
                <a:gd name="T3" fmla="*/ 0 h 42"/>
                <a:gd name="T4" fmla="*/ 11 w 35"/>
                <a:gd name="T5" fmla="*/ 0 h 42"/>
                <a:gd name="T6" fmla="*/ 20 w 35"/>
                <a:gd name="T7" fmla="*/ 16 h 42"/>
                <a:gd name="T8" fmla="*/ 27 w 35"/>
                <a:gd name="T9" fmla="*/ 30 h 42"/>
                <a:gd name="T10" fmla="*/ 27 w 35"/>
                <a:gd name="T11" fmla="*/ 30 h 42"/>
                <a:gd name="T12" fmla="*/ 27 w 35"/>
                <a:gd name="T13" fmla="*/ 12 h 42"/>
                <a:gd name="T14" fmla="*/ 27 w 35"/>
                <a:gd name="T15" fmla="*/ 0 h 42"/>
                <a:gd name="T16" fmla="*/ 35 w 35"/>
                <a:gd name="T17" fmla="*/ 0 h 42"/>
                <a:gd name="T18" fmla="*/ 35 w 35"/>
                <a:gd name="T19" fmla="*/ 42 h 42"/>
                <a:gd name="T20" fmla="*/ 25 w 35"/>
                <a:gd name="T21" fmla="*/ 42 h 42"/>
                <a:gd name="T22" fmla="*/ 16 w 35"/>
                <a:gd name="T23" fmla="*/ 26 h 42"/>
                <a:gd name="T24" fmla="*/ 9 w 35"/>
                <a:gd name="T25" fmla="*/ 11 h 42"/>
                <a:gd name="T26" fmla="*/ 9 w 35"/>
                <a:gd name="T27" fmla="*/ 11 h 42"/>
                <a:gd name="T28" fmla="*/ 9 w 35"/>
                <a:gd name="T29" fmla="*/ 30 h 42"/>
                <a:gd name="T30" fmla="*/ 9 w 35"/>
                <a:gd name="T31" fmla="*/ 42 h 42"/>
                <a:gd name="T32" fmla="*/ 0 w 35"/>
                <a:gd name="T3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2">
                  <a:moveTo>
                    <a:pt x="0" y="4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3" y="20"/>
                    <a:pt x="25" y="25"/>
                    <a:pt x="27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24"/>
                    <a:pt x="27" y="19"/>
                    <a:pt x="27" y="1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21"/>
                    <a:pt x="11" y="16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7"/>
                    <a:pt x="9" y="23"/>
                    <a:pt x="9" y="30"/>
                  </a:cubicBezTo>
                  <a:cubicBezTo>
                    <a:pt x="9" y="42"/>
                    <a:pt x="9" y="42"/>
                    <a:pt x="9" y="42"/>
                  </a:cubicBezTo>
                  <a:lnTo>
                    <a:pt x="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Freeform 31"/>
            <p:cNvSpPr>
              <a:spLocks/>
            </p:cNvSpPr>
            <p:nvPr/>
          </p:nvSpPr>
          <p:spPr bwMode="auto">
            <a:xfrm>
              <a:off x="4943476" y="5380038"/>
              <a:ext cx="304800" cy="473075"/>
            </a:xfrm>
            <a:custGeom>
              <a:avLst/>
              <a:gdLst>
                <a:gd name="T0" fmla="*/ 178 w 192"/>
                <a:gd name="T1" fmla="*/ 170 h 298"/>
                <a:gd name="T2" fmla="*/ 64 w 192"/>
                <a:gd name="T3" fmla="*/ 170 h 298"/>
                <a:gd name="T4" fmla="*/ 64 w 192"/>
                <a:gd name="T5" fmla="*/ 248 h 298"/>
                <a:gd name="T6" fmla="*/ 192 w 192"/>
                <a:gd name="T7" fmla="*/ 248 h 298"/>
                <a:gd name="T8" fmla="*/ 192 w 192"/>
                <a:gd name="T9" fmla="*/ 298 h 298"/>
                <a:gd name="T10" fmla="*/ 0 w 192"/>
                <a:gd name="T11" fmla="*/ 298 h 298"/>
                <a:gd name="T12" fmla="*/ 0 w 192"/>
                <a:gd name="T13" fmla="*/ 0 h 298"/>
                <a:gd name="T14" fmla="*/ 185 w 192"/>
                <a:gd name="T15" fmla="*/ 0 h 298"/>
                <a:gd name="T16" fmla="*/ 185 w 192"/>
                <a:gd name="T17" fmla="*/ 56 h 298"/>
                <a:gd name="T18" fmla="*/ 64 w 192"/>
                <a:gd name="T19" fmla="*/ 56 h 298"/>
                <a:gd name="T20" fmla="*/ 64 w 192"/>
                <a:gd name="T21" fmla="*/ 120 h 298"/>
                <a:gd name="T22" fmla="*/ 178 w 192"/>
                <a:gd name="T23" fmla="*/ 120 h 298"/>
                <a:gd name="T24" fmla="*/ 178 w 192"/>
                <a:gd name="T25" fmla="*/ 17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2" h="298">
                  <a:moveTo>
                    <a:pt x="178" y="170"/>
                  </a:moveTo>
                  <a:lnTo>
                    <a:pt x="64" y="170"/>
                  </a:lnTo>
                  <a:lnTo>
                    <a:pt x="64" y="248"/>
                  </a:lnTo>
                  <a:lnTo>
                    <a:pt x="192" y="248"/>
                  </a:lnTo>
                  <a:lnTo>
                    <a:pt x="192" y="298"/>
                  </a:lnTo>
                  <a:lnTo>
                    <a:pt x="0" y="298"/>
                  </a:lnTo>
                  <a:lnTo>
                    <a:pt x="0" y="0"/>
                  </a:lnTo>
                  <a:lnTo>
                    <a:pt x="185" y="0"/>
                  </a:lnTo>
                  <a:lnTo>
                    <a:pt x="185" y="56"/>
                  </a:lnTo>
                  <a:lnTo>
                    <a:pt x="64" y="56"/>
                  </a:lnTo>
                  <a:lnTo>
                    <a:pt x="64" y="120"/>
                  </a:lnTo>
                  <a:lnTo>
                    <a:pt x="178" y="120"/>
                  </a:lnTo>
                  <a:lnTo>
                    <a:pt x="178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5338763" y="5380038"/>
              <a:ext cx="360363" cy="473075"/>
            </a:xfrm>
            <a:custGeom>
              <a:avLst/>
              <a:gdLst>
                <a:gd name="T0" fmla="*/ 0 w 32"/>
                <a:gd name="T1" fmla="*/ 1 h 42"/>
                <a:gd name="T2" fmla="*/ 12 w 32"/>
                <a:gd name="T3" fmla="*/ 0 h 42"/>
                <a:gd name="T4" fmla="*/ 26 w 32"/>
                <a:gd name="T5" fmla="*/ 3 h 42"/>
                <a:gd name="T6" fmla="*/ 30 w 32"/>
                <a:gd name="T7" fmla="*/ 12 h 42"/>
                <a:gd name="T8" fmla="*/ 23 w 32"/>
                <a:gd name="T9" fmla="*/ 22 h 42"/>
                <a:gd name="T10" fmla="*/ 23 w 32"/>
                <a:gd name="T11" fmla="*/ 23 h 42"/>
                <a:gd name="T12" fmla="*/ 28 w 32"/>
                <a:gd name="T13" fmla="*/ 30 h 42"/>
                <a:gd name="T14" fmla="*/ 32 w 32"/>
                <a:gd name="T15" fmla="*/ 42 h 42"/>
                <a:gd name="T16" fmla="*/ 22 w 32"/>
                <a:gd name="T17" fmla="*/ 42 h 42"/>
                <a:gd name="T18" fmla="*/ 19 w 32"/>
                <a:gd name="T19" fmla="*/ 33 h 42"/>
                <a:gd name="T20" fmla="*/ 12 w 32"/>
                <a:gd name="T21" fmla="*/ 26 h 42"/>
                <a:gd name="T22" fmla="*/ 9 w 32"/>
                <a:gd name="T23" fmla="*/ 26 h 42"/>
                <a:gd name="T24" fmla="*/ 9 w 32"/>
                <a:gd name="T25" fmla="*/ 42 h 42"/>
                <a:gd name="T26" fmla="*/ 0 w 32"/>
                <a:gd name="T27" fmla="*/ 42 h 42"/>
                <a:gd name="T28" fmla="*/ 0 w 32"/>
                <a:gd name="T29" fmla="*/ 1 h 42"/>
                <a:gd name="T30" fmla="*/ 9 w 32"/>
                <a:gd name="T31" fmla="*/ 19 h 42"/>
                <a:gd name="T32" fmla="*/ 13 w 32"/>
                <a:gd name="T33" fmla="*/ 19 h 42"/>
                <a:gd name="T34" fmla="*/ 21 w 32"/>
                <a:gd name="T35" fmla="*/ 13 h 42"/>
                <a:gd name="T36" fmla="*/ 14 w 32"/>
                <a:gd name="T37" fmla="*/ 7 h 42"/>
                <a:gd name="T38" fmla="*/ 9 w 32"/>
                <a:gd name="T39" fmla="*/ 7 h 42"/>
                <a:gd name="T40" fmla="*/ 9 w 32"/>
                <a:gd name="T4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2">
                  <a:moveTo>
                    <a:pt x="0" y="1"/>
                  </a:moveTo>
                  <a:cubicBezTo>
                    <a:pt x="3" y="0"/>
                    <a:pt x="7" y="0"/>
                    <a:pt x="12" y="0"/>
                  </a:cubicBezTo>
                  <a:cubicBezTo>
                    <a:pt x="19" y="0"/>
                    <a:pt x="23" y="1"/>
                    <a:pt x="26" y="3"/>
                  </a:cubicBezTo>
                  <a:cubicBezTo>
                    <a:pt x="29" y="5"/>
                    <a:pt x="30" y="8"/>
                    <a:pt x="30" y="12"/>
                  </a:cubicBezTo>
                  <a:cubicBezTo>
                    <a:pt x="30" y="17"/>
                    <a:pt x="26" y="21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24"/>
                    <a:pt x="27" y="26"/>
                    <a:pt x="28" y="30"/>
                  </a:cubicBezTo>
                  <a:cubicBezTo>
                    <a:pt x="30" y="35"/>
                    <a:pt x="31" y="41"/>
                    <a:pt x="3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1" y="41"/>
                    <a:pt x="20" y="38"/>
                    <a:pt x="19" y="33"/>
                  </a:cubicBezTo>
                  <a:cubicBezTo>
                    <a:pt x="18" y="27"/>
                    <a:pt x="16" y="26"/>
                    <a:pt x="12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0" y="1"/>
                  </a:lnTo>
                  <a:close/>
                  <a:moveTo>
                    <a:pt x="9" y="19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18" y="19"/>
                    <a:pt x="21" y="16"/>
                    <a:pt x="21" y="13"/>
                  </a:cubicBezTo>
                  <a:cubicBezTo>
                    <a:pt x="21" y="9"/>
                    <a:pt x="18" y="7"/>
                    <a:pt x="14" y="7"/>
                  </a:cubicBezTo>
                  <a:cubicBezTo>
                    <a:pt x="11" y="7"/>
                    <a:pt x="10" y="7"/>
                    <a:pt x="9" y="7"/>
                  </a:cubicBezTo>
                  <a:lnTo>
                    <a:pt x="9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Freeform 33"/>
            <p:cNvSpPr>
              <a:spLocks/>
            </p:cNvSpPr>
            <p:nvPr/>
          </p:nvSpPr>
          <p:spPr bwMode="auto">
            <a:xfrm>
              <a:off x="5743576" y="5380038"/>
              <a:ext cx="417513" cy="484188"/>
            </a:xfrm>
            <a:custGeom>
              <a:avLst/>
              <a:gdLst>
                <a:gd name="T0" fmla="*/ 37 w 37"/>
                <a:gd name="T1" fmla="*/ 40 h 43"/>
                <a:gd name="T2" fmla="*/ 23 w 37"/>
                <a:gd name="T3" fmla="*/ 43 h 43"/>
                <a:gd name="T4" fmla="*/ 6 w 37"/>
                <a:gd name="T5" fmla="*/ 37 h 43"/>
                <a:gd name="T6" fmla="*/ 0 w 37"/>
                <a:gd name="T7" fmla="*/ 22 h 43"/>
                <a:gd name="T8" fmla="*/ 24 w 37"/>
                <a:gd name="T9" fmla="*/ 0 h 43"/>
                <a:gd name="T10" fmla="*/ 36 w 37"/>
                <a:gd name="T11" fmla="*/ 2 h 43"/>
                <a:gd name="T12" fmla="*/ 34 w 37"/>
                <a:gd name="T13" fmla="*/ 9 h 43"/>
                <a:gd name="T14" fmla="*/ 24 w 37"/>
                <a:gd name="T15" fmla="*/ 8 h 43"/>
                <a:gd name="T16" fmla="*/ 10 w 37"/>
                <a:gd name="T17" fmla="*/ 21 h 43"/>
                <a:gd name="T18" fmla="*/ 24 w 37"/>
                <a:gd name="T19" fmla="*/ 35 h 43"/>
                <a:gd name="T20" fmla="*/ 28 w 37"/>
                <a:gd name="T21" fmla="*/ 35 h 43"/>
                <a:gd name="T22" fmla="*/ 28 w 37"/>
                <a:gd name="T23" fmla="*/ 26 h 43"/>
                <a:gd name="T24" fmla="*/ 22 w 37"/>
                <a:gd name="T25" fmla="*/ 26 h 43"/>
                <a:gd name="T26" fmla="*/ 22 w 37"/>
                <a:gd name="T27" fmla="*/ 18 h 43"/>
                <a:gd name="T28" fmla="*/ 37 w 37"/>
                <a:gd name="T29" fmla="*/ 18 h 43"/>
                <a:gd name="T30" fmla="*/ 37 w 37"/>
                <a:gd name="T31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43">
                  <a:moveTo>
                    <a:pt x="37" y="40"/>
                  </a:moveTo>
                  <a:cubicBezTo>
                    <a:pt x="34" y="41"/>
                    <a:pt x="29" y="43"/>
                    <a:pt x="23" y="43"/>
                  </a:cubicBezTo>
                  <a:cubicBezTo>
                    <a:pt x="16" y="43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8"/>
                    <a:pt x="10" y="0"/>
                    <a:pt x="24" y="0"/>
                  </a:cubicBezTo>
                  <a:cubicBezTo>
                    <a:pt x="30" y="0"/>
                    <a:pt x="34" y="1"/>
                    <a:pt x="36" y="2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8"/>
                    <a:pt x="29" y="8"/>
                    <a:pt x="24" y="8"/>
                  </a:cubicBezTo>
                  <a:cubicBezTo>
                    <a:pt x="16" y="8"/>
                    <a:pt x="10" y="12"/>
                    <a:pt x="10" y="21"/>
                  </a:cubicBezTo>
                  <a:cubicBezTo>
                    <a:pt x="10" y="30"/>
                    <a:pt x="16" y="35"/>
                    <a:pt x="24" y="35"/>
                  </a:cubicBezTo>
                  <a:cubicBezTo>
                    <a:pt x="26" y="35"/>
                    <a:pt x="27" y="35"/>
                    <a:pt x="28" y="3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37" y="18"/>
                    <a:pt x="37" y="18"/>
                    <a:pt x="37" y="18"/>
                  </a:cubicBezTo>
                  <a:lnTo>
                    <a:pt x="37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6261101" y="5380038"/>
              <a:ext cx="112713" cy="4730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Freeform 35"/>
            <p:cNvSpPr>
              <a:spLocks noEditPoints="1"/>
            </p:cNvSpPr>
            <p:nvPr/>
          </p:nvSpPr>
          <p:spPr bwMode="auto">
            <a:xfrm>
              <a:off x="6442076" y="5380038"/>
              <a:ext cx="439738" cy="473075"/>
            </a:xfrm>
            <a:custGeom>
              <a:avLst/>
              <a:gdLst>
                <a:gd name="T0" fmla="*/ 13 w 39"/>
                <a:gd name="T1" fmla="*/ 32 h 42"/>
                <a:gd name="T2" fmla="*/ 10 w 39"/>
                <a:gd name="T3" fmla="*/ 42 h 42"/>
                <a:gd name="T4" fmla="*/ 0 w 39"/>
                <a:gd name="T5" fmla="*/ 42 h 42"/>
                <a:gd name="T6" fmla="*/ 13 w 39"/>
                <a:gd name="T7" fmla="*/ 0 h 42"/>
                <a:gd name="T8" fmla="*/ 26 w 39"/>
                <a:gd name="T9" fmla="*/ 0 h 42"/>
                <a:gd name="T10" fmla="*/ 39 w 39"/>
                <a:gd name="T11" fmla="*/ 42 h 42"/>
                <a:gd name="T12" fmla="*/ 29 w 39"/>
                <a:gd name="T13" fmla="*/ 42 h 42"/>
                <a:gd name="T14" fmla="*/ 25 w 39"/>
                <a:gd name="T15" fmla="*/ 32 h 42"/>
                <a:gd name="T16" fmla="*/ 13 w 39"/>
                <a:gd name="T17" fmla="*/ 32 h 42"/>
                <a:gd name="T18" fmla="*/ 24 w 39"/>
                <a:gd name="T19" fmla="*/ 24 h 42"/>
                <a:gd name="T20" fmla="*/ 21 w 39"/>
                <a:gd name="T21" fmla="*/ 15 h 42"/>
                <a:gd name="T22" fmla="*/ 19 w 39"/>
                <a:gd name="T23" fmla="*/ 7 h 42"/>
                <a:gd name="T24" fmla="*/ 19 w 39"/>
                <a:gd name="T25" fmla="*/ 7 h 42"/>
                <a:gd name="T26" fmla="*/ 17 w 39"/>
                <a:gd name="T27" fmla="*/ 15 h 42"/>
                <a:gd name="T28" fmla="*/ 14 w 39"/>
                <a:gd name="T29" fmla="*/ 24 h 42"/>
                <a:gd name="T30" fmla="*/ 24 w 39"/>
                <a:gd name="T31" fmla="*/ 2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2">
                  <a:moveTo>
                    <a:pt x="13" y="32"/>
                  </a:moveTo>
                  <a:cubicBezTo>
                    <a:pt x="10" y="42"/>
                    <a:pt x="10" y="42"/>
                    <a:pt x="1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9" y="42"/>
                    <a:pt x="39" y="42"/>
                    <a:pt x="3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5" y="32"/>
                    <a:pt x="25" y="32"/>
                    <a:pt x="25" y="32"/>
                  </a:cubicBezTo>
                  <a:lnTo>
                    <a:pt x="13" y="32"/>
                  </a:lnTo>
                  <a:close/>
                  <a:moveTo>
                    <a:pt x="24" y="24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3"/>
                    <a:pt x="20" y="10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10"/>
                    <a:pt x="18" y="13"/>
                    <a:pt x="17" y="15"/>
                  </a:cubicBezTo>
                  <a:cubicBezTo>
                    <a:pt x="14" y="24"/>
                    <a:pt x="14" y="24"/>
                    <a:pt x="14" y="24"/>
                  </a:cubicBezTo>
                  <a:lnTo>
                    <a:pt x="2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Freeform 36"/>
            <p:cNvSpPr>
              <a:spLocks/>
            </p:cNvSpPr>
            <p:nvPr/>
          </p:nvSpPr>
          <p:spPr bwMode="auto">
            <a:xfrm>
              <a:off x="6273801" y="5243513"/>
              <a:ext cx="168275" cy="90488"/>
            </a:xfrm>
            <a:custGeom>
              <a:avLst/>
              <a:gdLst>
                <a:gd name="T0" fmla="*/ 0 w 106"/>
                <a:gd name="T1" fmla="*/ 57 h 57"/>
                <a:gd name="T2" fmla="*/ 35 w 106"/>
                <a:gd name="T3" fmla="*/ 0 h 57"/>
                <a:gd name="T4" fmla="*/ 106 w 106"/>
                <a:gd name="T5" fmla="*/ 0 h 57"/>
                <a:gd name="T6" fmla="*/ 42 w 106"/>
                <a:gd name="T7" fmla="*/ 57 h 57"/>
                <a:gd name="T8" fmla="*/ 0 w 106"/>
                <a:gd name="T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7">
                  <a:moveTo>
                    <a:pt x="0" y="57"/>
                  </a:moveTo>
                  <a:lnTo>
                    <a:pt x="35" y="0"/>
                  </a:lnTo>
                  <a:lnTo>
                    <a:pt x="106" y="0"/>
                  </a:lnTo>
                  <a:lnTo>
                    <a:pt x="42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Freeform 38"/>
            <p:cNvSpPr>
              <a:spLocks/>
            </p:cNvSpPr>
            <p:nvPr/>
          </p:nvSpPr>
          <p:spPr bwMode="auto">
            <a:xfrm>
              <a:off x="5416551" y="1038225"/>
              <a:ext cx="1949450" cy="2278063"/>
            </a:xfrm>
            <a:custGeom>
              <a:avLst/>
              <a:gdLst>
                <a:gd name="T0" fmla="*/ 121 w 173"/>
                <a:gd name="T1" fmla="*/ 202 h 202"/>
                <a:gd name="T2" fmla="*/ 56 w 173"/>
                <a:gd name="T3" fmla="*/ 101 h 202"/>
                <a:gd name="T4" fmla="*/ 68 w 173"/>
                <a:gd name="T5" fmla="*/ 101 h 202"/>
                <a:gd name="T6" fmla="*/ 113 w 173"/>
                <a:gd name="T7" fmla="*/ 60 h 202"/>
                <a:gd name="T8" fmla="*/ 68 w 173"/>
                <a:gd name="T9" fmla="*/ 20 h 202"/>
                <a:gd name="T10" fmla="*/ 45 w 173"/>
                <a:gd name="T11" fmla="*/ 20 h 202"/>
                <a:gd name="T12" fmla="*/ 45 w 173"/>
                <a:gd name="T13" fmla="*/ 202 h 202"/>
                <a:gd name="T14" fmla="*/ 0 w 173"/>
                <a:gd name="T15" fmla="*/ 202 h 202"/>
                <a:gd name="T16" fmla="*/ 0 w 173"/>
                <a:gd name="T17" fmla="*/ 0 h 202"/>
                <a:gd name="T18" fmla="*/ 90 w 173"/>
                <a:gd name="T19" fmla="*/ 0 h 202"/>
                <a:gd name="T20" fmla="*/ 158 w 173"/>
                <a:gd name="T21" fmla="*/ 60 h 202"/>
                <a:gd name="T22" fmla="*/ 118 w 173"/>
                <a:gd name="T23" fmla="*/ 116 h 202"/>
                <a:gd name="T24" fmla="*/ 173 w 173"/>
                <a:gd name="T25" fmla="*/ 202 h 202"/>
                <a:gd name="T26" fmla="*/ 121 w 173"/>
                <a:gd name="T2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02">
                  <a:moveTo>
                    <a:pt x="121" y="202"/>
                  </a:moveTo>
                  <a:cubicBezTo>
                    <a:pt x="56" y="101"/>
                    <a:pt x="56" y="101"/>
                    <a:pt x="56" y="101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92" y="101"/>
                    <a:pt x="113" y="83"/>
                    <a:pt x="113" y="60"/>
                  </a:cubicBezTo>
                  <a:cubicBezTo>
                    <a:pt x="113" y="38"/>
                    <a:pt x="92" y="20"/>
                    <a:pt x="68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2"/>
                    <a:pt x="45" y="202"/>
                    <a:pt x="45" y="202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128" y="0"/>
                    <a:pt x="158" y="27"/>
                    <a:pt x="158" y="60"/>
                  </a:cubicBezTo>
                  <a:cubicBezTo>
                    <a:pt x="158" y="85"/>
                    <a:pt x="141" y="106"/>
                    <a:pt x="118" y="116"/>
                  </a:cubicBezTo>
                  <a:cubicBezTo>
                    <a:pt x="173" y="202"/>
                    <a:pt x="173" y="202"/>
                    <a:pt x="173" y="202"/>
                  </a:cubicBezTo>
                  <a:lnTo>
                    <a:pt x="121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Rectangle 40"/>
            <p:cNvSpPr>
              <a:spLocks noChangeArrowheads="1"/>
            </p:cNvSpPr>
            <p:nvPr/>
          </p:nvSpPr>
          <p:spPr bwMode="auto">
            <a:xfrm>
              <a:off x="2589213" y="1038225"/>
              <a:ext cx="134938" cy="4814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Freeform 41"/>
            <p:cNvSpPr>
              <a:spLocks noEditPoints="1"/>
            </p:cNvSpPr>
            <p:nvPr/>
          </p:nvSpPr>
          <p:spPr bwMode="auto">
            <a:xfrm>
              <a:off x="122238" y="1038225"/>
              <a:ext cx="2230438" cy="2222500"/>
            </a:xfrm>
            <a:custGeom>
              <a:avLst/>
              <a:gdLst>
                <a:gd name="T0" fmla="*/ 1405 w 1405"/>
                <a:gd name="T1" fmla="*/ 1151 h 1400"/>
                <a:gd name="T2" fmla="*/ 1405 w 1405"/>
                <a:gd name="T3" fmla="*/ 1400 h 1400"/>
                <a:gd name="T4" fmla="*/ 0 w 1405"/>
                <a:gd name="T5" fmla="*/ 0 h 1400"/>
                <a:gd name="T6" fmla="*/ 248 w 1405"/>
                <a:gd name="T7" fmla="*/ 0 h 1400"/>
                <a:gd name="T8" fmla="*/ 1405 w 1405"/>
                <a:gd name="T9" fmla="*/ 1151 h 1400"/>
                <a:gd name="T10" fmla="*/ 532 w 1405"/>
                <a:gd name="T11" fmla="*/ 0 h 1400"/>
                <a:gd name="T12" fmla="*/ 319 w 1405"/>
                <a:gd name="T13" fmla="*/ 0 h 1400"/>
                <a:gd name="T14" fmla="*/ 1405 w 1405"/>
                <a:gd name="T15" fmla="*/ 1087 h 1400"/>
                <a:gd name="T16" fmla="*/ 1405 w 1405"/>
                <a:gd name="T17" fmla="*/ 874 h 1400"/>
                <a:gd name="T18" fmla="*/ 532 w 1405"/>
                <a:gd name="T19" fmla="*/ 0 h 1400"/>
                <a:gd name="T20" fmla="*/ 809 w 1405"/>
                <a:gd name="T21" fmla="*/ 0 h 1400"/>
                <a:gd name="T22" fmla="*/ 596 w 1405"/>
                <a:gd name="T23" fmla="*/ 0 h 1400"/>
                <a:gd name="T24" fmla="*/ 1405 w 1405"/>
                <a:gd name="T25" fmla="*/ 803 h 1400"/>
                <a:gd name="T26" fmla="*/ 1405 w 1405"/>
                <a:gd name="T27" fmla="*/ 590 h 1400"/>
                <a:gd name="T28" fmla="*/ 809 w 1405"/>
                <a:gd name="T29" fmla="*/ 0 h 1400"/>
                <a:gd name="T30" fmla="*/ 1093 w 1405"/>
                <a:gd name="T31" fmla="*/ 0 h 1400"/>
                <a:gd name="T32" fmla="*/ 880 w 1405"/>
                <a:gd name="T33" fmla="*/ 0 h 1400"/>
                <a:gd name="T34" fmla="*/ 1405 w 1405"/>
                <a:gd name="T35" fmla="*/ 526 h 1400"/>
                <a:gd name="T36" fmla="*/ 1405 w 1405"/>
                <a:gd name="T37" fmla="*/ 313 h 1400"/>
                <a:gd name="T38" fmla="*/ 1093 w 1405"/>
                <a:gd name="T39" fmla="*/ 0 h 1400"/>
                <a:gd name="T40" fmla="*/ 1405 w 1405"/>
                <a:gd name="T41" fmla="*/ 0 h 1400"/>
                <a:gd name="T42" fmla="*/ 1157 w 1405"/>
                <a:gd name="T43" fmla="*/ 0 h 1400"/>
                <a:gd name="T44" fmla="*/ 1405 w 1405"/>
                <a:gd name="T45" fmla="*/ 242 h 1400"/>
                <a:gd name="T46" fmla="*/ 1405 w 1405"/>
                <a:gd name="T47" fmla="*/ 0 h 1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5" h="1400">
                  <a:moveTo>
                    <a:pt x="1405" y="1151"/>
                  </a:moveTo>
                  <a:lnTo>
                    <a:pt x="1405" y="1400"/>
                  </a:lnTo>
                  <a:lnTo>
                    <a:pt x="0" y="0"/>
                  </a:lnTo>
                  <a:lnTo>
                    <a:pt x="248" y="0"/>
                  </a:lnTo>
                  <a:lnTo>
                    <a:pt x="1405" y="1151"/>
                  </a:lnTo>
                  <a:close/>
                  <a:moveTo>
                    <a:pt x="532" y="0"/>
                  </a:moveTo>
                  <a:lnTo>
                    <a:pt x="319" y="0"/>
                  </a:lnTo>
                  <a:lnTo>
                    <a:pt x="1405" y="1087"/>
                  </a:lnTo>
                  <a:lnTo>
                    <a:pt x="1405" y="874"/>
                  </a:lnTo>
                  <a:lnTo>
                    <a:pt x="532" y="0"/>
                  </a:lnTo>
                  <a:close/>
                  <a:moveTo>
                    <a:pt x="809" y="0"/>
                  </a:moveTo>
                  <a:lnTo>
                    <a:pt x="596" y="0"/>
                  </a:lnTo>
                  <a:lnTo>
                    <a:pt x="1405" y="803"/>
                  </a:lnTo>
                  <a:lnTo>
                    <a:pt x="1405" y="590"/>
                  </a:lnTo>
                  <a:lnTo>
                    <a:pt x="809" y="0"/>
                  </a:lnTo>
                  <a:close/>
                  <a:moveTo>
                    <a:pt x="1093" y="0"/>
                  </a:moveTo>
                  <a:lnTo>
                    <a:pt x="880" y="0"/>
                  </a:lnTo>
                  <a:lnTo>
                    <a:pt x="1405" y="526"/>
                  </a:lnTo>
                  <a:lnTo>
                    <a:pt x="1405" y="313"/>
                  </a:lnTo>
                  <a:lnTo>
                    <a:pt x="1093" y="0"/>
                  </a:lnTo>
                  <a:close/>
                  <a:moveTo>
                    <a:pt x="1405" y="0"/>
                  </a:moveTo>
                  <a:lnTo>
                    <a:pt x="1157" y="0"/>
                  </a:lnTo>
                  <a:lnTo>
                    <a:pt x="1405" y="242"/>
                  </a:lnTo>
                  <a:lnTo>
                    <a:pt x="14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2" name="CuadroTexto 131"/>
          <p:cNvSpPr txBox="1"/>
          <p:nvPr/>
        </p:nvSpPr>
        <p:spPr>
          <a:xfrm>
            <a:off x="357570" y="4062695"/>
            <a:ext cx="7693971" cy="1877435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Determinación</a:t>
            </a:r>
            <a:r>
              <a:rPr kumimoji="0" lang="es-MX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 de ingresos por Derechos, Productos y Aprovechamientos (DPA’s)</a:t>
            </a:r>
            <a:endParaRPr kumimoji="0" lang="es-MX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Septiembre, </a:t>
            </a: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2018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2" y="6352653"/>
            <a:ext cx="5925826" cy="34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8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838199" y="6126165"/>
            <a:ext cx="766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Nota: De 2012 a 2017, datos anuales. En 2018, cifras acumuladas enero-agosto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8822876"/>
              </p:ext>
            </p:extLst>
          </p:nvPr>
        </p:nvGraphicFramePr>
        <p:xfrm>
          <a:off x="838200" y="1490870"/>
          <a:ext cx="10641496" cy="4602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>
          <a:xfrm>
            <a:off x="838199" y="357811"/>
            <a:ext cx="8663609" cy="7156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Ingresos </a:t>
            </a: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por Derechos, Productos y </a:t>
            </a:r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Aprovechamientos</a:t>
            </a:r>
          </a:p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(cifras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 millones de pesos)</a:t>
            </a:r>
          </a:p>
          <a:p>
            <a:pPr algn="ctr"/>
            <a:endParaRPr lang="es-ES" sz="24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ES" sz="2400" b="1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MX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38200" y="357811"/>
            <a:ext cx="8663609" cy="556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Acciones de mejora 2017-2018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ángulo redondeado 49"/>
          <p:cNvSpPr/>
          <p:nvPr/>
        </p:nvSpPr>
        <p:spPr>
          <a:xfrm>
            <a:off x="838200" y="1800013"/>
            <a:ext cx="10118034" cy="605942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spcBef>
                <a:spcPct val="0"/>
              </a:spcBef>
              <a:defRPr/>
            </a:pPr>
            <a:r>
              <a:rPr lang="es-E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Avisos a </a:t>
            </a:r>
            <a:r>
              <a:rPr lang="es-ES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los permisionarios </a:t>
            </a:r>
            <a:r>
              <a:rPr lang="es-ES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cuando existen cambios en el INPC.</a:t>
            </a: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Elipse 58"/>
          <p:cNvSpPr/>
          <p:nvPr/>
        </p:nvSpPr>
        <p:spPr>
          <a:xfrm>
            <a:off x="651105" y="1926250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38200" y="3171266"/>
            <a:ext cx="10118034" cy="605644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</a:t>
            </a:r>
          </a:p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Hoja de ayuda por tipo de trámite, incluyendo número de permiso y fecha de impresión de la hoja de ayuda.</a:t>
            </a:r>
          </a:p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838200" y="2465589"/>
            <a:ext cx="10118034" cy="635760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Guía </a:t>
            </a:r>
            <a:r>
              <a:rPr lang="es-MX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para la generación de hojas de </a:t>
            </a: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ayuda y actualización permanente de las preguntas frecuentes.</a:t>
            </a: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38199" y="3846827"/>
            <a:ext cx="10118034" cy="605644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</a:t>
            </a:r>
          </a:p>
          <a:p>
            <a:pPr marL="114300" lvl="1" algn="just" defTabSz="685800"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Vigencias de pago en las hojas de ayuda por pago de supervisión anual, derivado del impacto de las actualizaciones y recargos.</a:t>
            </a:r>
          </a:p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838199" y="4522388"/>
            <a:ext cx="10118034" cy="605644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En las hojas de ayuda de pagos proporcionales, se incluye vigencia conforme a la fecha de acuse del permiso.</a:t>
            </a: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51105" y="2606106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7" name="Elipse 16"/>
          <p:cNvSpPr/>
          <p:nvPr/>
        </p:nvSpPr>
        <p:spPr>
          <a:xfrm>
            <a:off x="651105" y="3293208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8" name="Elipse 17"/>
          <p:cNvSpPr/>
          <p:nvPr/>
        </p:nvSpPr>
        <p:spPr>
          <a:xfrm>
            <a:off x="650919" y="3953632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Elipse 18"/>
          <p:cNvSpPr/>
          <p:nvPr/>
        </p:nvSpPr>
        <p:spPr>
          <a:xfrm>
            <a:off x="650732" y="4661148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838199" y="5197949"/>
            <a:ext cx="10118034" cy="605644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Publicación de oficios de autorización de SHCP y SAT para el cobro de aprovechamientos.</a:t>
            </a: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838199" y="5873510"/>
            <a:ext cx="10118034" cy="605644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>
              <a:lnSpc>
                <a:spcPct val="150000"/>
              </a:lnSpc>
              <a:defRPr/>
            </a:pPr>
            <a:endParaRPr lang="es-MX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14300" lvl="1" algn="just">
              <a:lnSpc>
                <a:spcPct val="150000"/>
              </a:lnSpc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Envío </a:t>
            </a:r>
            <a:r>
              <a:rPr lang="es-MX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calendario de publicaciones del INPC conforme a DOF (se actualiza cada mes).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14300" lvl="1" algn="just">
              <a:lnSpc>
                <a:spcPct val="150000"/>
              </a:lnSpc>
              <a:defRPr/>
            </a:pP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650732" y="5324263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4" name="Elipse 23"/>
          <p:cNvSpPr/>
          <p:nvPr/>
        </p:nvSpPr>
        <p:spPr>
          <a:xfrm>
            <a:off x="650732" y="5999598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25" name="9 Rectángulo redondeado"/>
          <p:cNvSpPr/>
          <p:nvPr/>
        </p:nvSpPr>
        <p:spPr bwMode="auto">
          <a:xfrm>
            <a:off x="3753334" y="1044550"/>
            <a:ext cx="3492698" cy="617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e5cinco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38200" y="357811"/>
            <a:ext cx="8663609" cy="556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Acciones de mejora 2017-2018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ángulo redondeado 49"/>
          <p:cNvSpPr/>
          <p:nvPr/>
        </p:nvSpPr>
        <p:spPr>
          <a:xfrm>
            <a:off x="838198" y="1800013"/>
            <a:ext cx="10118035" cy="605942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defTabSz="685800"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Proceso </a:t>
            </a:r>
            <a:r>
              <a:rPr lang="es-MX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 conciliación visible para las Unidades Responsables (UR’s) y que se procesa </a:t>
            </a: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diariamente.</a:t>
            </a: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9" name="Elipse 58"/>
          <p:cNvSpPr/>
          <p:nvPr/>
        </p:nvSpPr>
        <p:spPr>
          <a:xfrm>
            <a:off x="651105" y="1926250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38200" y="3171266"/>
            <a:ext cx="10118034" cy="605644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</a:t>
            </a:r>
          </a:p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838200" y="2465589"/>
            <a:ext cx="10118034" cy="635760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endParaRPr lang="es-MX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38199" y="3846827"/>
            <a:ext cx="10118034" cy="605644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</a:t>
            </a:r>
          </a:p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837826" y="4522388"/>
            <a:ext cx="10118034" cy="605644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51105" y="2606106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7" name="Elipse 16"/>
          <p:cNvSpPr/>
          <p:nvPr/>
        </p:nvSpPr>
        <p:spPr>
          <a:xfrm>
            <a:off x="651105" y="3293208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8" name="Elipse 17"/>
          <p:cNvSpPr/>
          <p:nvPr/>
        </p:nvSpPr>
        <p:spPr>
          <a:xfrm>
            <a:off x="650919" y="3953632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4</a:t>
            </a:r>
          </a:p>
        </p:txBody>
      </p:sp>
      <p:sp>
        <p:nvSpPr>
          <p:cNvPr id="19" name="Elipse 18"/>
          <p:cNvSpPr/>
          <p:nvPr/>
        </p:nvSpPr>
        <p:spPr>
          <a:xfrm>
            <a:off x="650732" y="4661148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5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838199" y="5197949"/>
            <a:ext cx="10118034" cy="605644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650732" y="5324263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6</a:t>
            </a:r>
          </a:p>
        </p:txBody>
      </p:sp>
      <p:sp>
        <p:nvSpPr>
          <p:cNvPr id="25" name="9 Rectángulo redondeado"/>
          <p:cNvSpPr/>
          <p:nvPr/>
        </p:nvSpPr>
        <p:spPr bwMode="auto">
          <a:xfrm>
            <a:off x="3753334" y="1044550"/>
            <a:ext cx="3492698" cy="617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Conciliación de pagos</a:t>
            </a: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24920" y="2591089"/>
            <a:ext cx="8685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kern="0" dirty="0">
                <a:latin typeface="Arial Narrow" panose="020B0606020202030204" pitchFamily="34" charset="0"/>
                <a:cs typeface="Arial" panose="020B0604020202020204" pitchFamily="34" charset="0"/>
              </a:rPr>
              <a:t>Se guardan todos los pagos evitando perder información por pagos con cadenas </a:t>
            </a:r>
            <a:r>
              <a:rPr lang="es-MX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duplicadas.</a:t>
            </a:r>
            <a:endParaRPr lang="es-MX" dirty="0"/>
          </a:p>
        </p:txBody>
      </p:sp>
      <p:sp>
        <p:nvSpPr>
          <p:cNvPr id="22" name="Rectángulo 21"/>
          <p:cNvSpPr/>
          <p:nvPr/>
        </p:nvSpPr>
        <p:spPr>
          <a:xfrm>
            <a:off x="1024920" y="3280134"/>
            <a:ext cx="8685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Se asocian los pagos a los permisos vinculados con la cadena de dependencia.</a:t>
            </a:r>
            <a:endParaRPr lang="es-MX" dirty="0"/>
          </a:p>
        </p:txBody>
      </p:sp>
      <p:sp>
        <p:nvSpPr>
          <p:cNvPr id="26" name="Rectángulo 25"/>
          <p:cNvSpPr/>
          <p:nvPr/>
        </p:nvSpPr>
        <p:spPr>
          <a:xfrm>
            <a:off x="1024920" y="3937768"/>
            <a:ext cx="8685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kern="0" dirty="0">
                <a:latin typeface="Arial Narrow" panose="020B0606020202030204" pitchFamily="34" charset="0"/>
                <a:cs typeface="Arial" panose="020B0604020202020204" pitchFamily="34" charset="0"/>
              </a:rPr>
              <a:t>Se crea un visualizador de pagos por permisos para control de Finanzas</a:t>
            </a:r>
            <a:r>
              <a:rPr lang="es-MX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MX" dirty="0"/>
          </a:p>
        </p:txBody>
      </p:sp>
      <p:sp>
        <p:nvSpPr>
          <p:cNvPr id="27" name="Rectángulo 26"/>
          <p:cNvSpPr/>
          <p:nvPr/>
        </p:nvSpPr>
        <p:spPr>
          <a:xfrm>
            <a:off x="1024920" y="4632838"/>
            <a:ext cx="8685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kern="0" dirty="0">
                <a:latin typeface="Arial Narrow" panose="020B0606020202030204" pitchFamily="34" charset="0"/>
                <a:cs typeface="Arial" panose="020B0604020202020204" pitchFamily="34" charset="0"/>
              </a:rPr>
              <a:t>Se agregan reglas de validación para detectar pagos en conceptos </a:t>
            </a:r>
            <a:r>
              <a:rPr lang="es-MX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improcedentes.</a:t>
            </a:r>
            <a:endParaRPr lang="es-MX" dirty="0"/>
          </a:p>
        </p:txBody>
      </p:sp>
      <p:sp>
        <p:nvSpPr>
          <p:cNvPr id="28" name="Rectángulo 27"/>
          <p:cNvSpPr/>
          <p:nvPr/>
        </p:nvSpPr>
        <p:spPr>
          <a:xfrm>
            <a:off x="1024919" y="5331275"/>
            <a:ext cx="981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Consulta del </a:t>
            </a:r>
            <a:r>
              <a:rPr lang="es-MX" kern="0" dirty="0">
                <a:latin typeface="Arial Narrow" panose="020B0606020202030204" pitchFamily="34" charset="0"/>
                <a:cs typeface="Arial" panose="020B0604020202020204" pitchFamily="34" charset="0"/>
              </a:rPr>
              <a:t>estatus de conciliación para todos los pagos ingresados por ejercicio fiscal, el cual se puede </a:t>
            </a:r>
            <a:r>
              <a:rPr lang="es-MX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exportar.</a:t>
            </a:r>
            <a:endParaRPr lang="es-MX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837826" y="5873510"/>
            <a:ext cx="10118034" cy="605644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1024918" y="5961229"/>
            <a:ext cx="981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Coordinación permanente con el SAT para validación de pagos con incidencias.</a:t>
            </a:r>
            <a:endParaRPr lang="es-MX" dirty="0"/>
          </a:p>
        </p:txBody>
      </p:sp>
      <p:sp>
        <p:nvSpPr>
          <p:cNvPr id="29" name="Elipse 28"/>
          <p:cNvSpPr/>
          <p:nvPr/>
        </p:nvSpPr>
        <p:spPr>
          <a:xfrm>
            <a:off x="650732" y="5963787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915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838200" y="357811"/>
            <a:ext cx="8663609" cy="556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Acciones de mejora 2017-2018</a:t>
            </a:r>
            <a:endParaRPr kumimoji="0" lang="es-MX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Rectángulo redondeado 49"/>
          <p:cNvSpPr/>
          <p:nvPr/>
        </p:nvSpPr>
        <p:spPr>
          <a:xfrm>
            <a:off x="837825" y="1750227"/>
            <a:ext cx="10118035" cy="1186798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1" algn="just" defTabSz="685800">
              <a:lnSpc>
                <a:spcPct val="150000"/>
              </a:lnSpc>
              <a:spcBef>
                <a:spcPct val="0"/>
              </a:spcBef>
              <a:defRPr/>
            </a:pPr>
            <a:endParaRPr lang="es-ES" sz="2000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Elipse 58"/>
          <p:cNvSpPr/>
          <p:nvPr/>
        </p:nvSpPr>
        <p:spPr>
          <a:xfrm>
            <a:off x="651105" y="2144280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1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837825" y="4810540"/>
            <a:ext cx="10118034" cy="1012570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 </a:t>
            </a:r>
          </a:p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endParaRPr lang="es-MX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838200" y="3270658"/>
            <a:ext cx="10118034" cy="1132377"/>
          </a:xfrm>
          <a:prstGeom prst="roundRect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114300" lvl="1" algn="just" defTabSz="685800">
              <a:lnSpc>
                <a:spcPct val="150000"/>
              </a:lnSpc>
              <a:spcBef>
                <a:spcPct val="0"/>
              </a:spcBef>
              <a:defRPr/>
            </a:pPr>
            <a:endParaRPr lang="es-MX" kern="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51105" y="3602098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17" name="Elipse 16"/>
          <p:cNvSpPr/>
          <p:nvPr/>
        </p:nvSpPr>
        <p:spPr>
          <a:xfrm>
            <a:off x="651105" y="5208238"/>
            <a:ext cx="374188" cy="3534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25" name="9 Rectángulo redondeado"/>
          <p:cNvSpPr/>
          <p:nvPr/>
        </p:nvSpPr>
        <p:spPr bwMode="auto">
          <a:xfrm>
            <a:off x="2941982" y="1087376"/>
            <a:ext cx="6221895" cy="4915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E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Otras herramientas del módulo de administración en Titán</a:t>
            </a:r>
            <a:endParaRPr lang="es-ES" sz="2000" kern="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04432" y="3461504"/>
            <a:ext cx="8685610" cy="495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50000"/>
              </a:lnSpc>
              <a:spcBef>
                <a:spcPct val="0"/>
              </a:spcBef>
              <a:defRPr/>
            </a:pPr>
            <a:r>
              <a:rPr lang="es-MX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Ingreso de tasa de </a:t>
            </a:r>
            <a:r>
              <a:rPr lang="es-MX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recargos para cálculo correcto</a:t>
            </a:r>
            <a:r>
              <a:rPr lang="es-MX" sz="2000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es-ES" sz="2000" kern="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024919" y="5180135"/>
            <a:ext cx="8685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kern="0" dirty="0">
                <a:latin typeface="Arial Narrow" panose="020B0606020202030204" pitchFamily="34" charset="0"/>
                <a:cs typeface="Arial" panose="020B0604020202020204" pitchFamily="34" charset="0"/>
              </a:rPr>
              <a:t>Visualizador de permisos.</a:t>
            </a:r>
          </a:p>
          <a:p>
            <a:endParaRPr lang="es-MX" dirty="0"/>
          </a:p>
        </p:txBody>
      </p:sp>
      <p:sp>
        <p:nvSpPr>
          <p:cNvPr id="21" name="Rectángulo 20"/>
          <p:cNvSpPr/>
          <p:nvPr/>
        </p:nvSpPr>
        <p:spPr>
          <a:xfrm>
            <a:off x="1104432" y="2136348"/>
            <a:ext cx="8685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kern="0" dirty="0">
                <a:latin typeface="Arial Narrow" panose="020B0606020202030204" pitchFamily="34" charset="0"/>
                <a:cs typeface="Arial" panose="020B0604020202020204" pitchFamily="34" charset="0"/>
              </a:rPr>
              <a:t>Buscador para hojas de ayuda emitidas por la </a:t>
            </a:r>
            <a:r>
              <a:rPr lang="es-MX" kern="0" dirty="0" smtClean="0">
                <a:latin typeface="Arial Narrow" panose="020B0606020202030204" pitchFamily="34" charset="0"/>
                <a:cs typeface="Arial" panose="020B0604020202020204" pitchFamily="34" charset="0"/>
              </a:rPr>
              <a:t>CRE.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8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>
          <a:xfrm flipH="1">
            <a:off x="11353800" y="6356351"/>
            <a:ext cx="195470" cy="292927"/>
          </a:xfrm>
        </p:spPr>
        <p:txBody>
          <a:bodyPr/>
          <a:lstStyle/>
          <a:p>
            <a:fld id="{9B043775-927A-485F-8B65-FF512660102C}" type="slidenum">
              <a:rPr lang="es-MX" smtClean="0"/>
              <a:pPr/>
              <a:t>2</a:t>
            </a:fld>
            <a:endParaRPr lang="es-MX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907774" y="347872"/>
            <a:ext cx="8663609" cy="4671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Antecedentes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3304810"/>
              </p:ext>
            </p:extLst>
          </p:nvPr>
        </p:nvGraphicFramePr>
        <p:xfrm>
          <a:off x="337930" y="954743"/>
          <a:ext cx="11380305" cy="5614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84648" y="1324893"/>
            <a:ext cx="462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21319" y="2279412"/>
            <a:ext cx="74185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 Narrow" panose="020B0606020202030204" pitchFamily="34" charset="0"/>
              </a:rPr>
              <a:t>  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65713" y="3540826"/>
            <a:ext cx="368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3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64770" y="5683259"/>
            <a:ext cx="40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5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068923" y="4702615"/>
            <a:ext cx="44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4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51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3</a:t>
            </a:fld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38199" y="1646380"/>
            <a:ext cx="10383080" cy="5055228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just"/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Gestión ante la Unidad de Política de Ingresos No Tributarios (UPINT), conforme a la “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Metodología para la medición de costos por la prestación de servicios públicos”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definido por la SHCP, la cual consta de:</a:t>
            </a:r>
          </a:p>
          <a:p>
            <a:pPr algn="just"/>
            <a:endParaRPr lang="es-MX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1" algn="just"/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357811"/>
            <a:ext cx="8663609" cy="556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Mecanismo para la determinación de aprovechamientos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61 Cheurón">
            <a:hlinkClick r:id="rId2" action="ppaction://hlinkfile"/>
          </p:cNvPr>
          <p:cNvSpPr/>
          <p:nvPr/>
        </p:nvSpPr>
        <p:spPr>
          <a:xfrm>
            <a:off x="838200" y="1050034"/>
            <a:ext cx="3356113" cy="459727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34322" rIns="0" bIns="34322" anchor="ctr"/>
          <a:lstStyle/>
          <a:p>
            <a:pPr algn="ctr" defTabSz="914269"/>
            <a:endParaRPr lang="es-MX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269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Nuevos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aprovechamientos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defTabSz="914269"/>
            <a:r>
              <a:rPr lang="es-MX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  <a:endParaRPr lang="es-MX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51 Rectángulo"/>
          <p:cNvSpPr/>
          <p:nvPr/>
        </p:nvSpPr>
        <p:spPr>
          <a:xfrm>
            <a:off x="1272211" y="3255542"/>
            <a:ext cx="9730409" cy="2285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26670" rIns="53340" bIns="26670" spcCol="1270" anchor="ctr"/>
          <a:lstStyle/>
          <a:p>
            <a:pPr lvl="1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Llenado de formatos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Nombre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 descripción del servicio.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Descripción de las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actividades, responsables y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 resultado.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Medición de costos por uso de activos fijos.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Medición de costos por sueldos y salarios.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Medición de costos por otros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insumos.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Resumen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del costeo,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identificación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del  número de servicios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 estimación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anual de la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recaudación.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51 Rectángulo"/>
          <p:cNvSpPr/>
          <p:nvPr/>
        </p:nvSpPr>
        <p:spPr>
          <a:xfrm>
            <a:off x="1272212" y="5771919"/>
            <a:ext cx="9730406" cy="766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26670" rIns="53340" bIns="26670" spcCol="1270" anchor="ctr"/>
          <a:lstStyle/>
          <a:p>
            <a:r>
              <a:rPr lang="es-MX" sz="16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 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Fundamento jurídico que justifica las atribuciones que la CRE tiene para el cobro de los servicios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51 Rectángulo"/>
          <p:cNvSpPr/>
          <p:nvPr/>
        </p:nvSpPr>
        <p:spPr>
          <a:xfrm>
            <a:off x="1272211" y="2299863"/>
            <a:ext cx="9730406" cy="7669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26670" rIns="53340" bIns="26670" spcCol="1270" anchor="ctr"/>
          <a:lstStyle/>
          <a:p>
            <a:r>
              <a:rPr lang="es-MX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s-MX" b="1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Diagrama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flujo del procedimiento seguido en la prestación del servicio público</a:t>
            </a:r>
          </a:p>
        </p:txBody>
      </p:sp>
    </p:spTree>
    <p:extLst>
      <p:ext uri="{BB962C8B-B14F-4D97-AF65-F5344CB8AC3E}">
        <p14:creationId xmlns:p14="http://schemas.microsoft.com/office/powerpoint/2010/main" val="38237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4</a:t>
            </a:fld>
            <a:endParaRPr lang="es-MX"/>
          </a:p>
        </p:txBody>
      </p:sp>
      <p:sp>
        <p:nvSpPr>
          <p:cNvPr id="12" name="CuadroTexto 11"/>
          <p:cNvSpPr txBox="1"/>
          <p:nvPr/>
        </p:nvSpPr>
        <p:spPr>
          <a:xfrm>
            <a:off x="748748" y="1718537"/>
            <a:ext cx="10515600" cy="644022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rtículo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10 de la Ley de Ingresos de la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Federación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(LIF)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para el Ejercicio Fiscal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que corresponda, la SHCP,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mediante resoluciones de carácter particular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aprueba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los montos de los aprovechamientos que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cobran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las dependencias de la Administración Pública Federal. </a:t>
            </a: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La CRE está obligada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 someter para su aprobación, durante los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meses de enero y febrero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del ejercicio fiscal correspondiente,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los montos de los aprovechamientos que se cobren de manera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regular, debiendo gestionar ante la UPINT la actualización de los mismos, considerando los efectos inflacionarios de las cuotas aprobadas en años anteriores.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</a:p>
          <a:p>
            <a:pPr algn="just"/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Con la autorización de la UPINT, para nuevos aprovechamientos o actualización de montos, la 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CRE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gestiona ante el Servicio de Administración Tributaria (SAT) la autorización de la </a:t>
            </a:r>
            <a:r>
              <a:rPr lang="es-MX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</a:t>
            </a:r>
            <a:r>
              <a:rPr lang="es-MX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lave de Referencia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  la </a:t>
            </a:r>
            <a:r>
              <a:rPr lang="es-MX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Cadena </a:t>
            </a:r>
            <a:r>
              <a:rPr lang="es-MX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la </a:t>
            </a:r>
            <a:r>
              <a:rPr lang="es-MX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Dependencia</a:t>
            </a:r>
            <a:r>
              <a:rPr lang="es-MX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,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para su incorporación al esquema e5cinco de pago electrónico de Derechos, Productos y Aprovechamientos (DPA’s), específicamente al </a:t>
            </a:r>
            <a:r>
              <a:rPr lang="es-MX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e5cinco cre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MX" b="1" u="sng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MX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es-MX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357811"/>
            <a:ext cx="8663609" cy="556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Mecanismo para la determinación de aprovechamientos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61 Cheurón"/>
          <p:cNvSpPr/>
          <p:nvPr/>
        </p:nvSpPr>
        <p:spPr>
          <a:xfrm>
            <a:off x="838199" y="1072493"/>
            <a:ext cx="3773557" cy="537645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34322" rIns="0" bIns="34322" anchor="ctr"/>
          <a:lstStyle/>
          <a:p>
            <a:pPr algn="ctr"/>
            <a:r>
              <a:rPr lang="es-MX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Actualización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monto anual</a:t>
            </a:r>
          </a:p>
        </p:txBody>
      </p:sp>
      <p:sp>
        <p:nvSpPr>
          <p:cNvPr id="7" name="61 Cheurón"/>
          <p:cNvSpPr/>
          <p:nvPr/>
        </p:nvSpPr>
        <p:spPr>
          <a:xfrm>
            <a:off x="838199" y="4383505"/>
            <a:ext cx="3669145" cy="599513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34322" rIns="0" bIns="34322" anchor="ctr"/>
          <a:lstStyle/>
          <a:p>
            <a:pPr algn="ctr"/>
            <a:r>
              <a:rPr lang="es-MX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      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Autorización </a:t>
            </a:r>
            <a:r>
              <a:rPr lang="es-MX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del SAT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4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357811"/>
            <a:ext cx="8663609" cy="556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Mecanismo para el pago de DPA’s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79440552"/>
              </p:ext>
            </p:extLst>
          </p:nvPr>
        </p:nvGraphicFramePr>
        <p:xfrm>
          <a:off x="1147417" y="1443304"/>
          <a:ext cx="9308548" cy="4788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6</a:t>
            </a:fld>
            <a:endParaRPr lang="es-MX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200" y="357811"/>
            <a:ext cx="8663609" cy="5068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Cumplimiento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la presentación del 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pago</a:t>
            </a:r>
          </a:p>
          <a:p>
            <a:pPr algn="ctr"/>
            <a:endParaRPr lang="es-MX" sz="2400" b="1" dirty="0">
              <a:solidFill>
                <a:schemeClr val="tx1"/>
              </a:solidFill>
            </a:endParaRPr>
          </a:p>
        </p:txBody>
      </p:sp>
      <p:sp>
        <p:nvSpPr>
          <p:cNvPr id="7" name="3 Rectángulo"/>
          <p:cNvSpPr/>
          <p:nvPr/>
        </p:nvSpPr>
        <p:spPr>
          <a:xfrm>
            <a:off x="838200" y="1145038"/>
            <a:ext cx="10515599" cy="5040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Sistemas informáticos de apoyo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4 Rectángulo"/>
          <p:cNvSpPr/>
          <p:nvPr/>
        </p:nvSpPr>
        <p:spPr>
          <a:xfrm>
            <a:off x="1984512" y="1695691"/>
            <a:ext cx="2016224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E5cinco</a:t>
            </a:r>
          </a:p>
        </p:txBody>
      </p:sp>
      <p:sp>
        <p:nvSpPr>
          <p:cNvPr id="11" name="6 Rectángulo"/>
          <p:cNvSpPr/>
          <p:nvPr/>
        </p:nvSpPr>
        <p:spPr>
          <a:xfrm>
            <a:off x="8149071" y="1695691"/>
            <a:ext cx="2016224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TITÁN</a:t>
            </a:r>
            <a:endParaRPr lang="es-MX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12 Flecha abajo"/>
          <p:cNvSpPr/>
          <p:nvPr/>
        </p:nvSpPr>
        <p:spPr>
          <a:xfrm>
            <a:off x="2452564" y="2246344"/>
            <a:ext cx="1080120" cy="5760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lecha abajo"/>
          <p:cNvSpPr/>
          <p:nvPr/>
        </p:nvSpPr>
        <p:spPr>
          <a:xfrm>
            <a:off x="8617123" y="2246344"/>
            <a:ext cx="1080120" cy="57606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38200" y="2855349"/>
            <a:ext cx="4697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El permisionario identifica el tipo de permiso por el cual va a realizar el pago.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Revisa su información, elige el servicio y genera la “hoja de ayuda.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Acude a la institución de crédito autorizada para realizar su pago o mediante internet</a:t>
            </a:r>
            <a:r>
              <a:rPr lang="es-MX" sz="1600" dirty="0" smtClean="0">
                <a:latin typeface="Arial Narrow" panose="020B0606020202030204" pitchFamily="34" charset="0"/>
              </a:rPr>
              <a:t>.</a:t>
            </a:r>
            <a:endParaRPr lang="es-MX" sz="1600" dirty="0">
              <a:latin typeface="Arial Narrow" panose="020B060602020203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838200" y="5022609"/>
            <a:ext cx="469789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El recibo bancario contiene información para identificar y relacionar cada uno de los trámites o servicios.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El sistema permite a la CRE realizar la descarga de todos los pagos y obtener una base de datos de los ingresos recaudados</a:t>
            </a:r>
            <a:r>
              <a:rPr lang="es-MX" sz="1700" dirty="0" smtClean="0">
                <a:latin typeface="Arial Narrow" panose="020B0606020202030204" pitchFamily="34" charset="0"/>
              </a:rPr>
              <a:t>.</a:t>
            </a:r>
            <a:endParaRPr lang="es-MX" sz="1700" dirty="0">
              <a:latin typeface="Arial Narrow" panose="020B060602020203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655903" y="2895105"/>
            <a:ext cx="469789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Permite a la CRE visualizar, consultar, registrar, procesar y administrar la información.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Se carga la información del e5cinco de los ingresos por derechos y aprovechamientos en el sistema.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Diariamente se corre el proceso de conciliación y se determinan validaciones de pagos correctos, completos, en tiempo, entre otros.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sz="1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La información es descargada por las UR’s para el seguimiento del cumplimiento de las obligaciones de los permisionarios por actividad regulada.</a:t>
            </a:r>
            <a:endParaRPr lang="es-MX" sz="17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7</a:t>
            </a:fld>
            <a:endParaRPr lang="es-MX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28260" y="347870"/>
            <a:ext cx="8663609" cy="5565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Permisos Emitidos 2014-2018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28518" y="5874647"/>
            <a:ext cx="447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Considera permisos transferidos por la SENER.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205357"/>
              </p:ext>
            </p:extLst>
          </p:nvPr>
        </p:nvGraphicFramePr>
        <p:xfrm>
          <a:off x="1033670" y="1589080"/>
          <a:ext cx="9760225" cy="4082651"/>
        </p:xfrm>
        <a:graphic>
          <a:graphicData uri="http://schemas.openxmlformats.org/drawingml/2006/table">
            <a:tbl>
              <a:tblPr/>
              <a:tblGrid>
                <a:gridCol w="2385391">
                  <a:extLst>
                    <a:ext uri="{9D8B030D-6E8A-4147-A177-3AD203B41FA5}">
                      <a16:colId xmlns:a16="http://schemas.microsoft.com/office/drawing/2014/main" val="3347950006"/>
                    </a:ext>
                  </a:extLst>
                </a:gridCol>
                <a:gridCol w="2753139">
                  <a:extLst>
                    <a:ext uri="{9D8B030D-6E8A-4147-A177-3AD203B41FA5}">
                      <a16:colId xmlns:a16="http://schemas.microsoft.com/office/drawing/2014/main" val="640164156"/>
                    </a:ext>
                  </a:extLst>
                </a:gridCol>
                <a:gridCol w="2544418">
                  <a:extLst>
                    <a:ext uri="{9D8B030D-6E8A-4147-A177-3AD203B41FA5}">
                      <a16:colId xmlns:a16="http://schemas.microsoft.com/office/drawing/2014/main" val="2331213771"/>
                    </a:ext>
                  </a:extLst>
                </a:gridCol>
                <a:gridCol w="2077277">
                  <a:extLst>
                    <a:ext uri="{9D8B030D-6E8A-4147-A177-3AD203B41FA5}">
                      <a16:colId xmlns:a16="http://schemas.microsoft.com/office/drawing/2014/main" val="1806905859"/>
                    </a:ext>
                  </a:extLst>
                </a:gridCol>
              </a:tblGrid>
              <a:tr h="1113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Ejercicio 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No. de permisos emitidos por año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No. de permisos (acumulado)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Incremento con año anterior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72177"/>
                  </a:ext>
                </a:extLst>
              </a:tr>
              <a:tr h="602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6,169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6,169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612968"/>
                  </a:ext>
                </a:extLst>
              </a:tr>
              <a:tr h="612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2015*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13,194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19,363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213.90%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962474"/>
                  </a:ext>
                </a:extLst>
              </a:tr>
              <a:tr h="6235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1,637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21,000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8.50%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244951"/>
                  </a:ext>
                </a:extLst>
              </a:tr>
              <a:tr h="6128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646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21,646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3.10%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170759"/>
                  </a:ext>
                </a:extLst>
              </a:tr>
              <a:tr h="5181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2do Trimestre 2018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528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22,174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2.40%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081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5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43775-927A-485F-8B65-FF512660102C}" type="slidenum">
              <a:rPr lang="es-MX" smtClean="0"/>
              <a:pPr/>
              <a:t>8</a:t>
            </a:fld>
            <a:endParaRPr lang="es-MX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28518" y="347870"/>
            <a:ext cx="8473899" cy="7752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Evolución de los DPA’s por los servicios que prestan las 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UR’s </a:t>
            </a:r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Gas Natural, Gas Licuado de Petróleo, Petrolíferos y Electricidad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endParaRPr lang="es-MX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239331"/>
              </p:ext>
            </p:extLst>
          </p:nvPr>
        </p:nvGraphicFramePr>
        <p:xfrm>
          <a:off x="928518" y="1939769"/>
          <a:ext cx="10143670" cy="4013771"/>
        </p:xfrm>
        <a:graphic>
          <a:graphicData uri="http://schemas.openxmlformats.org/drawingml/2006/table">
            <a:tbl>
              <a:tblPr firstCol="1" lastCol="1"/>
              <a:tblGrid>
                <a:gridCol w="2241783">
                  <a:extLst>
                    <a:ext uri="{9D8B030D-6E8A-4147-A177-3AD203B41FA5}">
                      <a16:colId xmlns:a16="http://schemas.microsoft.com/office/drawing/2014/main" val="596654725"/>
                    </a:ext>
                  </a:extLst>
                </a:gridCol>
                <a:gridCol w="1128841">
                  <a:extLst>
                    <a:ext uri="{9D8B030D-6E8A-4147-A177-3AD203B41FA5}">
                      <a16:colId xmlns:a16="http://schemas.microsoft.com/office/drawing/2014/main" val="937408520"/>
                    </a:ext>
                  </a:extLst>
                </a:gridCol>
                <a:gridCol w="1128841">
                  <a:extLst>
                    <a:ext uri="{9D8B030D-6E8A-4147-A177-3AD203B41FA5}">
                      <a16:colId xmlns:a16="http://schemas.microsoft.com/office/drawing/2014/main" val="3718623038"/>
                    </a:ext>
                  </a:extLst>
                </a:gridCol>
                <a:gridCol w="1128841">
                  <a:extLst>
                    <a:ext uri="{9D8B030D-6E8A-4147-A177-3AD203B41FA5}">
                      <a16:colId xmlns:a16="http://schemas.microsoft.com/office/drawing/2014/main" val="578031500"/>
                    </a:ext>
                  </a:extLst>
                </a:gridCol>
                <a:gridCol w="1128841">
                  <a:extLst>
                    <a:ext uri="{9D8B030D-6E8A-4147-A177-3AD203B41FA5}">
                      <a16:colId xmlns:a16="http://schemas.microsoft.com/office/drawing/2014/main" val="1258326349"/>
                    </a:ext>
                  </a:extLst>
                </a:gridCol>
                <a:gridCol w="1128841">
                  <a:extLst>
                    <a:ext uri="{9D8B030D-6E8A-4147-A177-3AD203B41FA5}">
                      <a16:colId xmlns:a16="http://schemas.microsoft.com/office/drawing/2014/main" val="3780934089"/>
                    </a:ext>
                  </a:extLst>
                </a:gridCol>
                <a:gridCol w="1128841">
                  <a:extLst>
                    <a:ext uri="{9D8B030D-6E8A-4147-A177-3AD203B41FA5}">
                      <a16:colId xmlns:a16="http://schemas.microsoft.com/office/drawing/2014/main" val="3643145383"/>
                    </a:ext>
                  </a:extLst>
                </a:gridCol>
                <a:gridCol w="1128841">
                  <a:extLst>
                    <a:ext uri="{9D8B030D-6E8A-4147-A177-3AD203B41FA5}">
                      <a16:colId xmlns:a16="http://schemas.microsoft.com/office/drawing/2014/main" val="3479696566"/>
                    </a:ext>
                  </a:extLst>
                </a:gridCol>
              </a:tblGrid>
              <a:tr h="953026">
                <a:tc>
                  <a:txBody>
                    <a:bodyPr/>
                    <a:lstStyle/>
                    <a:p>
                      <a:pPr algn="l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2012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189287"/>
                  </a:ext>
                </a:extLst>
              </a:tr>
              <a:tr h="10106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Derechos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endParaRPr lang="es-MX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endParaRPr lang="es-MX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  <a:endParaRPr lang="es-MX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  <a:endParaRPr lang="es-MX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84</a:t>
                      </a:r>
                      <a:endParaRPr lang="es-MX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51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23437"/>
                  </a:ext>
                </a:extLst>
              </a:tr>
              <a:tr h="11524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0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Aprovechamientos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103</a:t>
                      </a:r>
                      <a:endParaRPr lang="es-MX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137</a:t>
                      </a:r>
                      <a:endParaRPr lang="es-MX" sz="2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156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165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014600"/>
                  </a:ext>
                </a:extLst>
              </a:tr>
              <a:tr h="8976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  <a:endParaRPr lang="es-MX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  <a:endParaRPr lang="es-MX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92</a:t>
                      </a:r>
                      <a:endParaRPr lang="es-MX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187</a:t>
                      </a:r>
                      <a:endParaRPr lang="es-MX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221</a:t>
                      </a:r>
                      <a:endParaRPr lang="es-MX" sz="20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207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216</a:t>
                      </a:r>
                    </a:p>
                  </a:txBody>
                  <a:tcPr marL="5443" marR="5443" marT="544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80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 txBox="1">
            <a:spLocks/>
          </p:cNvSpPr>
          <p:nvPr/>
        </p:nvSpPr>
        <p:spPr>
          <a:xfrm>
            <a:off x="838200" y="357811"/>
            <a:ext cx="8663609" cy="4571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Ingresos por Derechos, Productos y </a:t>
            </a:r>
            <a:r>
              <a:rPr lang="es-E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Aprovechamientos 2018</a:t>
            </a:r>
            <a:endParaRPr lang="es-MX" sz="2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161642" y="6356351"/>
            <a:ext cx="192157" cy="221267"/>
          </a:xfrm>
        </p:spPr>
        <p:txBody>
          <a:bodyPr/>
          <a:lstStyle/>
          <a:p>
            <a:r>
              <a:rPr lang="es-MX" dirty="0" smtClean="0"/>
              <a:t>9</a:t>
            </a:r>
            <a:endParaRPr lang="es-MX" dirty="0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4366403"/>
              </p:ext>
            </p:extLst>
          </p:nvPr>
        </p:nvGraphicFramePr>
        <p:xfrm>
          <a:off x="520067" y="1444751"/>
          <a:ext cx="11367132" cy="4615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uadroTexto 1"/>
          <p:cNvSpPr txBox="1"/>
          <p:nvPr/>
        </p:nvSpPr>
        <p:spPr>
          <a:xfrm>
            <a:off x="520067" y="5992169"/>
            <a:ext cx="4091690" cy="72836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Otros*: Ingresos por Administración, Sanciones impuestas por la CRE, Resoluciones,</a:t>
            </a:r>
            <a:r>
              <a:rPr lang="es-ES" sz="140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es-E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Contraprestaciones, Transferencias, Ingeniería y Normalización.</a:t>
            </a: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1804549"/>
              </p:ext>
            </p:extLst>
          </p:nvPr>
        </p:nvGraphicFramePr>
        <p:xfrm>
          <a:off x="5585890" y="1619312"/>
          <a:ext cx="5974672" cy="403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748748" y="1875947"/>
            <a:ext cx="1993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Actividad Regulada</a:t>
            </a:r>
            <a:endParaRPr lang="es-MX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2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44322</TotalTime>
  <Words>1291</Words>
  <Application>Microsoft Office PowerPoint</Application>
  <PresentationFormat>Panorámica</PresentationFormat>
  <Paragraphs>220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Soberana Sans</vt:lpstr>
      <vt:lpstr>Wingdings</vt:lpstr>
      <vt:lpstr>10_Tema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Pamela Isabel Olvera Morales</dc:creator>
  <cp:lastModifiedBy>Laura Gabriela Sanchez Achetigue</cp:lastModifiedBy>
  <cp:revision>660</cp:revision>
  <cp:lastPrinted>2018-09-21T03:18:06Z</cp:lastPrinted>
  <dcterms:created xsi:type="dcterms:W3CDTF">2016-11-12T04:23:55Z</dcterms:created>
  <dcterms:modified xsi:type="dcterms:W3CDTF">2018-09-21T18:27:54Z</dcterms:modified>
</cp:coreProperties>
</file>